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20104100" cy="14363700"/>
  <p:notesSz cx="20104100" cy="143637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93" autoAdjust="0"/>
    <p:restoredTop sz="96247" autoAdjust="0"/>
  </p:normalViewPr>
  <p:slideViewPr>
    <p:cSldViewPr>
      <p:cViewPr>
        <p:scale>
          <a:sx n="125" d="100"/>
          <a:sy n="125" d="100"/>
        </p:scale>
        <p:origin x="-4032" y="-5622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1F75D-37C3-4AD5-9AAF-4B3B904F9B48}" type="datetimeFigureOut">
              <a:rPr lang="es-CO" smtClean="0"/>
              <a:t>17/06/2025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795463"/>
            <a:ext cx="6784975" cy="4848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6911975"/>
            <a:ext cx="16084550" cy="5656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3642975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3642975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612D0-D337-40DA-9E0A-E148E1A60A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451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612D0-D337-40DA-9E0A-E148E1A60AC9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907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452747"/>
            <a:ext cx="17088486" cy="3016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043672"/>
            <a:ext cx="14072870" cy="3590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303651"/>
            <a:ext cx="8745284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303651"/>
            <a:ext cx="8745284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031796" y="1887975"/>
            <a:ext cx="0" cy="5699760"/>
          </a:xfrm>
          <a:custGeom>
            <a:avLst/>
            <a:gdLst/>
            <a:ahLst/>
            <a:cxnLst/>
            <a:rect l="l" t="t" r="r" b="b"/>
            <a:pathLst>
              <a:path h="5699759">
                <a:moveTo>
                  <a:pt x="0" y="0"/>
                </a:moveTo>
                <a:lnTo>
                  <a:pt x="0" y="569930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725976" y="2735324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725976" y="3778903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725976" y="4802220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725976" y="5795140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725976" y="6838719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738321" y="3236369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420202" y="3236370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152747" y="3236370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66568" y="4249553"/>
            <a:ext cx="7376159" cy="262255"/>
          </a:xfrm>
          <a:custGeom>
            <a:avLst/>
            <a:gdLst/>
            <a:ahLst/>
            <a:cxnLst/>
            <a:rect l="l" t="t" r="r" b="b"/>
            <a:pathLst>
              <a:path w="7376159" h="262254">
                <a:moveTo>
                  <a:pt x="7375978" y="159211"/>
                </a:moveTo>
                <a:lnTo>
                  <a:pt x="7375978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420202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152747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738317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738321" y="5283001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420202" y="5283002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6152747" y="5283002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738321" y="6296184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4420202" y="6296185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5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6152747" y="6296185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5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0029931" y="4802220"/>
            <a:ext cx="502284" cy="0"/>
          </a:xfrm>
          <a:custGeom>
            <a:avLst/>
            <a:gdLst/>
            <a:ahLst/>
            <a:cxnLst/>
            <a:rect l="l" t="t" r="r" b="b"/>
            <a:pathLst>
              <a:path w="502284">
                <a:moveTo>
                  <a:pt x="502113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1367262" y="3756359"/>
            <a:ext cx="607695" cy="2058035"/>
          </a:xfrm>
          <a:custGeom>
            <a:avLst/>
            <a:gdLst/>
            <a:ahLst/>
            <a:cxnLst/>
            <a:rect l="l" t="t" r="r" b="b"/>
            <a:pathLst>
              <a:path w="607695" h="2058035">
                <a:moveTo>
                  <a:pt x="400471" y="0"/>
                </a:moveTo>
                <a:lnTo>
                  <a:pt x="0" y="0"/>
                </a:lnTo>
                <a:lnTo>
                  <a:pt x="0" y="2057877"/>
                </a:lnTo>
                <a:lnTo>
                  <a:pt x="607120" y="2057877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2909049" y="4325476"/>
            <a:ext cx="6273800" cy="476884"/>
          </a:xfrm>
          <a:custGeom>
            <a:avLst/>
            <a:gdLst/>
            <a:ahLst/>
            <a:cxnLst/>
            <a:rect l="l" t="t" r="r" b="b"/>
            <a:pathLst>
              <a:path w="6273800" h="476885">
                <a:moveTo>
                  <a:pt x="0" y="476743"/>
                </a:moveTo>
                <a:lnTo>
                  <a:pt x="302871" y="476743"/>
                </a:lnTo>
                <a:lnTo>
                  <a:pt x="302871" y="0"/>
                </a:lnTo>
                <a:lnTo>
                  <a:pt x="1217451" y="0"/>
                </a:lnTo>
                <a:lnTo>
                  <a:pt x="6273239" y="0"/>
                </a:lnTo>
                <a:lnTo>
                  <a:pt x="6273239" y="185068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4126503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5838784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7510537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3202151" y="5308692"/>
            <a:ext cx="5605780" cy="160655"/>
          </a:xfrm>
          <a:custGeom>
            <a:avLst/>
            <a:gdLst/>
            <a:ahLst/>
            <a:cxnLst/>
            <a:rect l="l" t="t" r="r" b="b"/>
            <a:pathLst>
              <a:path w="5605780" h="160654">
                <a:moveTo>
                  <a:pt x="0" y="160660"/>
                </a:moveTo>
                <a:lnTo>
                  <a:pt x="0" y="0"/>
                </a:lnTo>
                <a:lnTo>
                  <a:pt x="5605257" y="0"/>
                </a:lnTo>
                <a:lnTo>
                  <a:pt x="5605257" y="14800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5453775" y="5308263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7085000" y="5308263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820895" y="7577138"/>
            <a:ext cx="16330294" cy="1448435"/>
          </a:xfrm>
          <a:custGeom>
            <a:avLst/>
            <a:gdLst/>
            <a:ahLst/>
            <a:cxnLst/>
            <a:rect l="l" t="t" r="r" b="b"/>
            <a:pathLst>
              <a:path w="16330294" h="1448434">
                <a:moveTo>
                  <a:pt x="0" y="1255172"/>
                </a:moveTo>
                <a:lnTo>
                  <a:pt x="0" y="0"/>
                </a:lnTo>
                <a:lnTo>
                  <a:pt x="16329747" y="0"/>
                </a:lnTo>
                <a:lnTo>
                  <a:pt x="16329747" y="1203966"/>
                </a:lnTo>
                <a:lnTo>
                  <a:pt x="15289247" y="1203966"/>
                </a:lnTo>
                <a:lnTo>
                  <a:pt x="15289247" y="1448356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5507639" y="7587272"/>
            <a:ext cx="0" cy="786765"/>
          </a:xfrm>
          <a:custGeom>
            <a:avLst/>
            <a:gdLst/>
            <a:ahLst/>
            <a:cxnLst/>
            <a:rect l="l" t="t" r="r" b="b"/>
            <a:pathLst>
              <a:path h="786765">
                <a:moveTo>
                  <a:pt x="0" y="0"/>
                </a:moveTo>
                <a:lnTo>
                  <a:pt x="0" y="78657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8780222" y="7587272"/>
            <a:ext cx="0" cy="1395095"/>
          </a:xfrm>
          <a:custGeom>
            <a:avLst/>
            <a:gdLst/>
            <a:ahLst/>
            <a:cxnLst/>
            <a:rect l="l" t="t" r="r" b="b"/>
            <a:pathLst>
              <a:path h="1395095">
                <a:moveTo>
                  <a:pt x="0" y="0"/>
                </a:moveTo>
                <a:lnTo>
                  <a:pt x="0" y="139448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1910965" y="7587272"/>
            <a:ext cx="0" cy="1252855"/>
          </a:xfrm>
          <a:custGeom>
            <a:avLst/>
            <a:gdLst/>
            <a:ahLst/>
            <a:cxnLst/>
            <a:rect l="l" t="t" r="r" b="b"/>
            <a:pathLst>
              <a:path h="1252854">
                <a:moveTo>
                  <a:pt x="0" y="0"/>
                </a:moveTo>
                <a:lnTo>
                  <a:pt x="0" y="1252639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3791596" y="7587272"/>
            <a:ext cx="1068070" cy="3975735"/>
          </a:xfrm>
          <a:custGeom>
            <a:avLst/>
            <a:gdLst/>
            <a:ahLst/>
            <a:cxnLst/>
            <a:rect l="l" t="t" r="r" b="b"/>
            <a:pathLst>
              <a:path w="1068069" h="3975734">
                <a:moveTo>
                  <a:pt x="1067733" y="0"/>
                </a:moveTo>
                <a:lnTo>
                  <a:pt x="1067733" y="1191848"/>
                </a:lnTo>
                <a:lnTo>
                  <a:pt x="0" y="1191848"/>
                </a:lnTo>
                <a:lnTo>
                  <a:pt x="0" y="3975135"/>
                </a:lnTo>
                <a:lnTo>
                  <a:pt x="293103" y="397513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902471" y="8832316"/>
            <a:ext cx="1821180" cy="1463675"/>
          </a:xfrm>
          <a:custGeom>
            <a:avLst/>
            <a:gdLst/>
            <a:ahLst/>
            <a:cxnLst/>
            <a:rect l="l" t="t" r="r" b="b"/>
            <a:pathLst>
              <a:path w="1821180" h="1463675">
                <a:moveTo>
                  <a:pt x="1820752" y="242110"/>
                </a:moveTo>
                <a:lnTo>
                  <a:pt x="1820752" y="0"/>
                </a:lnTo>
                <a:lnTo>
                  <a:pt x="0" y="0"/>
                </a:lnTo>
                <a:lnTo>
                  <a:pt x="0" y="1463584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770919" y="8841489"/>
            <a:ext cx="0" cy="2974975"/>
          </a:xfrm>
          <a:custGeom>
            <a:avLst/>
            <a:gdLst/>
            <a:ahLst/>
            <a:cxnLst/>
            <a:rect l="l" t="t" r="r" b="b"/>
            <a:pathLst>
              <a:path h="2974975">
                <a:moveTo>
                  <a:pt x="0" y="2974677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882934" y="9564108"/>
            <a:ext cx="868680" cy="1594485"/>
          </a:xfrm>
          <a:custGeom>
            <a:avLst/>
            <a:gdLst/>
            <a:ahLst/>
            <a:cxnLst/>
            <a:rect l="l" t="t" r="r" b="b"/>
            <a:pathLst>
              <a:path w="868680" h="1594484">
                <a:moveTo>
                  <a:pt x="868582" y="0"/>
                </a:moveTo>
                <a:lnTo>
                  <a:pt x="868582" y="230590"/>
                </a:lnTo>
                <a:lnTo>
                  <a:pt x="0" y="230590"/>
                </a:lnTo>
                <a:lnTo>
                  <a:pt x="0" y="1594447"/>
                </a:lnTo>
                <a:lnTo>
                  <a:pt x="267186" y="1594447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882938" y="10245761"/>
            <a:ext cx="198120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7702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5454544" y="8668480"/>
            <a:ext cx="576580" cy="3425190"/>
          </a:xfrm>
          <a:custGeom>
            <a:avLst/>
            <a:gdLst/>
            <a:ahLst/>
            <a:cxnLst/>
            <a:rect l="l" t="t" r="r" b="b"/>
            <a:pathLst>
              <a:path w="576579" h="3425190">
                <a:moveTo>
                  <a:pt x="0" y="0"/>
                </a:moveTo>
                <a:lnTo>
                  <a:pt x="0" y="144024"/>
                </a:lnTo>
                <a:lnTo>
                  <a:pt x="409447" y="144024"/>
                </a:lnTo>
                <a:lnTo>
                  <a:pt x="409447" y="3425189"/>
                </a:lnTo>
                <a:lnTo>
                  <a:pt x="576430" y="3425189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4721800" y="8812502"/>
            <a:ext cx="732790" cy="220345"/>
          </a:xfrm>
          <a:custGeom>
            <a:avLst/>
            <a:gdLst/>
            <a:ahLst/>
            <a:cxnLst/>
            <a:rect l="l" t="t" r="r" b="b"/>
            <a:pathLst>
              <a:path w="732789" h="220345">
                <a:moveTo>
                  <a:pt x="732744" y="0"/>
                </a:moveTo>
                <a:lnTo>
                  <a:pt x="0" y="0"/>
                </a:lnTo>
                <a:lnTo>
                  <a:pt x="0" y="219962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3793862" y="9253623"/>
            <a:ext cx="221615" cy="1729739"/>
          </a:xfrm>
          <a:custGeom>
            <a:avLst/>
            <a:gdLst/>
            <a:ahLst/>
            <a:cxnLst/>
            <a:rect l="l" t="t" r="r" b="b"/>
            <a:pathLst>
              <a:path w="221614" h="1729740">
                <a:moveTo>
                  <a:pt x="52827" y="0"/>
                </a:moveTo>
                <a:lnTo>
                  <a:pt x="0" y="0"/>
                </a:lnTo>
                <a:lnTo>
                  <a:pt x="0" y="864630"/>
                </a:lnTo>
                <a:lnTo>
                  <a:pt x="0" y="1729261"/>
                </a:lnTo>
                <a:lnTo>
                  <a:pt x="221238" y="17292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3793862" y="10118253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4">
                <a:moveTo>
                  <a:pt x="221238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5863994" y="9268138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5863994" y="10078685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5863994" y="1078791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5863994" y="1139582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8063132" y="9430237"/>
            <a:ext cx="527685" cy="2569845"/>
          </a:xfrm>
          <a:custGeom>
            <a:avLst/>
            <a:gdLst/>
            <a:ahLst/>
            <a:cxnLst/>
            <a:rect l="l" t="t" r="r" b="b"/>
            <a:pathLst>
              <a:path w="527684" h="2569845">
                <a:moveTo>
                  <a:pt x="0" y="0"/>
                </a:moveTo>
                <a:lnTo>
                  <a:pt x="0" y="2569353"/>
                </a:lnTo>
                <a:lnTo>
                  <a:pt x="527585" y="2569353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8063132" y="10027462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8063132" y="10665767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8063132" y="11283810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0973384" y="8832315"/>
            <a:ext cx="1817370" cy="1193165"/>
          </a:xfrm>
          <a:custGeom>
            <a:avLst/>
            <a:gdLst/>
            <a:ahLst/>
            <a:cxnLst/>
            <a:rect l="l" t="t" r="r" b="b"/>
            <a:pathLst>
              <a:path w="1817370" h="1193165">
                <a:moveTo>
                  <a:pt x="0" y="1160754"/>
                </a:moveTo>
                <a:lnTo>
                  <a:pt x="0" y="0"/>
                </a:lnTo>
                <a:lnTo>
                  <a:pt x="1817337" y="0"/>
                </a:lnTo>
                <a:lnTo>
                  <a:pt x="1817337" y="1192922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13791599" y="10994132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3791599" y="10436881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3791599" y="978844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3791599" y="9160270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8150639" y="8786884"/>
            <a:ext cx="953135" cy="238760"/>
          </a:xfrm>
          <a:custGeom>
            <a:avLst/>
            <a:gdLst/>
            <a:ahLst/>
            <a:cxnLst/>
            <a:rect l="l" t="t" r="r" b="b"/>
            <a:pathLst>
              <a:path w="953134" h="238759">
                <a:moveTo>
                  <a:pt x="952575" y="238614"/>
                </a:moveTo>
                <a:lnTo>
                  <a:pt x="952575" y="0"/>
                </a:ln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8038391" y="8781111"/>
            <a:ext cx="156845" cy="4539615"/>
          </a:xfrm>
          <a:custGeom>
            <a:avLst/>
            <a:gdLst/>
            <a:ahLst/>
            <a:cxnLst/>
            <a:rect l="l" t="t" r="r" b="b"/>
            <a:pathLst>
              <a:path w="156844" h="4539615">
                <a:moveTo>
                  <a:pt x="156222" y="4539337"/>
                </a:moveTo>
                <a:lnTo>
                  <a:pt x="0" y="4539337"/>
                </a:ln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8038398" y="12707887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>
                <a:moveTo>
                  <a:pt x="203264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8038398" y="12160768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>
                <a:moveTo>
                  <a:pt x="203264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16260153" y="9297212"/>
            <a:ext cx="857250" cy="3183890"/>
          </a:xfrm>
          <a:custGeom>
            <a:avLst/>
            <a:gdLst/>
            <a:ahLst/>
            <a:cxnLst/>
            <a:rect l="l" t="t" r="r" b="b"/>
            <a:pathLst>
              <a:path w="857250" h="3183890">
                <a:moveTo>
                  <a:pt x="146567" y="3183301"/>
                </a:moveTo>
                <a:lnTo>
                  <a:pt x="0" y="3183301"/>
                </a:lnTo>
                <a:lnTo>
                  <a:pt x="0" y="246923"/>
                </a:lnTo>
                <a:lnTo>
                  <a:pt x="856849" y="246923"/>
                </a:lnTo>
                <a:lnTo>
                  <a:pt x="856849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16260159" y="11729017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16260159" y="11090711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16260159" y="10452405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16260159" y="9814099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18241664" y="9364628"/>
            <a:ext cx="714375" cy="1889760"/>
          </a:xfrm>
          <a:custGeom>
            <a:avLst/>
            <a:gdLst/>
            <a:ahLst/>
            <a:cxnLst/>
            <a:rect l="l" t="t" r="r" b="b"/>
            <a:pathLst>
              <a:path w="714375" h="1889759">
                <a:moveTo>
                  <a:pt x="713757" y="0"/>
                </a:moveTo>
                <a:lnTo>
                  <a:pt x="713757" y="195676"/>
                </a:lnTo>
                <a:lnTo>
                  <a:pt x="0" y="195676"/>
                </a:lnTo>
                <a:lnTo>
                  <a:pt x="0" y="1165901"/>
                </a:lnTo>
                <a:lnTo>
                  <a:pt x="0" y="1889648"/>
                </a:lnTo>
                <a:lnTo>
                  <a:pt x="265585" y="1889648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18241666" y="10539605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27210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18241666" y="9921563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27210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bg object 8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56534" y="1359056"/>
            <a:ext cx="2550528" cy="717627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96329" y="1310755"/>
            <a:ext cx="2670934" cy="571749"/>
          </a:xfrm>
          <a:prstGeom prst="rect">
            <a:avLst/>
          </a:prstGeom>
        </p:spPr>
      </p:pic>
      <p:sp>
        <p:nvSpPr>
          <p:cNvPr id="84" name="bg object 84"/>
          <p:cNvSpPr/>
          <p:nvPr/>
        </p:nvSpPr>
        <p:spPr>
          <a:xfrm>
            <a:off x="8696335" y="1310748"/>
            <a:ext cx="2671445" cy="572135"/>
          </a:xfrm>
          <a:custGeom>
            <a:avLst/>
            <a:gdLst/>
            <a:ahLst/>
            <a:cxnLst/>
            <a:rect l="l" t="t" r="r" b="b"/>
            <a:pathLst>
              <a:path w="2671445" h="572135">
                <a:moveTo>
                  <a:pt x="2620265" y="571759"/>
                </a:moveTo>
                <a:lnTo>
                  <a:pt x="50659" y="571759"/>
                </a:lnTo>
                <a:lnTo>
                  <a:pt x="30942" y="567778"/>
                </a:lnTo>
                <a:lnTo>
                  <a:pt x="14839" y="556920"/>
                </a:lnTo>
                <a:lnTo>
                  <a:pt x="3981" y="540817"/>
                </a:lnTo>
                <a:lnTo>
                  <a:pt x="0" y="521100"/>
                </a:lnTo>
                <a:lnTo>
                  <a:pt x="0" y="50659"/>
                </a:lnTo>
                <a:lnTo>
                  <a:pt x="3981" y="30942"/>
                </a:lnTo>
                <a:lnTo>
                  <a:pt x="14839" y="14839"/>
                </a:lnTo>
                <a:lnTo>
                  <a:pt x="30942" y="3981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1"/>
                </a:lnTo>
                <a:lnTo>
                  <a:pt x="2656085" y="14839"/>
                </a:lnTo>
                <a:lnTo>
                  <a:pt x="2666943" y="30942"/>
                </a:lnTo>
                <a:lnTo>
                  <a:pt x="2670924" y="50659"/>
                </a:lnTo>
                <a:lnTo>
                  <a:pt x="2670924" y="521100"/>
                </a:lnTo>
                <a:lnTo>
                  <a:pt x="2666943" y="540817"/>
                </a:lnTo>
                <a:lnTo>
                  <a:pt x="2656085" y="556920"/>
                </a:lnTo>
                <a:lnTo>
                  <a:pt x="2639982" y="567778"/>
                </a:lnTo>
                <a:lnTo>
                  <a:pt x="2620265" y="571759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bg object 8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67274" y="2461479"/>
            <a:ext cx="2550538" cy="827203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07078" y="2405805"/>
            <a:ext cx="2670924" cy="659045"/>
          </a:xfrm>
          <a:prstGeom prst="rect">
            <a:avLst/>
          </a:prstGeom>
        </p:spPr>
      </p:pic>
      <p:sp>
        <p:nvSpPr>
          <p:cNvPr id="87" name="bg object 87"/>
          <p:cNvSpPr/>
          <p:nvPr/>
        </p:nvSpPr>
        <p:spPr>
          <a:xfrm>
            <a:off x="7107080" y="2405800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30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8" name="bg object 8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67274" y="3477007"/>
            <a:ext cx="2550538" cy="843850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07078" y="3420204"/>
            <a:ext cx="2670924" cy="672318"/>
          </a:xfrm>
          <a:prstGeom prst="rect">
            <a:avLst/>
          </a:prstGeom>
        </p:spPr>
      </p:pic>
      <p:sp>
        <p:nvSpPr>
          <p:cNvPr id="90" name="bg object 90"/>
          <p:cNvSpPr/>
          <p:nvPr/>
        </p:nvSpPr>
        <p:spPr>
          <a:xfrm>
            <a:off x="7107080" y="3420203"/>
            <a:ext cx="2671445" cy="672465"/>
          </a:xfrm>
          <a:custGeom>
            <a:avLst/>
            <a:gdLst/>
            <a:ahLst/>
            <a:cxnLst/>
            <a:rect l="l" t="t" r="r" b="b"/>
            <a:pathLst>
              <a:path w="2671445" h="672464">
                <a:moveTo>
                  <a:pt x="2620265" y="672318"/>
                </a:moveTo>
                <a:lnTo>
                  <a:pt x="50659" y="672318"/>
                </a:lnTo>
                <a:lnTo>
                  <a:pt x="30942" y="668338"/>
                </a:lnTo>
                <a:lnTo>
                  <a:pt x="14839" y="657482"/>
                </a:lnTo>
                <a:lnTo>
                  <a:pt x="3981" y="641380"/>
                </a:lnTo>
                <a:lnTo>
                  <a:pt x="0" y="621659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21659"/>
                </a:lnTo>
                <a:lnTo>
                  <a:pt x="2666944" y="641380"/>
                </a:lnTo>
                <a:lnTo>
                  <a:pt x="2656089" y="657482"/>
                </a:lnTo>
                <a:lnTo>
                  <a:pt x="2639986" y="668338"/>
                </a:lnTo>
                <a:lnTo>
                  <a:pt x="2620265" y="672318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" name="bg object 9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167274" y="4497980"/>
            <a:ext cx="2550538" cy="827203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07079" y="4442293"/>
            <a:ext cx="2670924" cy="659065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167274" y="5511164"/>
            <a:ext cx="2550538" cy="827203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107079" y="5455477"/>
            <a:ext cx="2670924" cy="659065"/>
          </a:xfrm>
          <a:prstGeom prst="rect">
            <a:avLst/>
          </a:prstGeom>
        </p:spPr>
      </p:pic>
      <p:sp>
        <p:nvSpPr>
          <p:cNvPr id="95" name="bg object 95"/>
          <p:cNvSpPr/>
          <p:nvPr/>
        </p:nvSpPr>
        <p:spPr>
          <a:xfrm>
            <a:off x="7107080" y="5455484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6" name="bg object 9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167274" y="6524348"/>
            <a:ext cx="2550538" cy="827203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07078" y="6468661"/>
            <a:ext cx="2670924" cy="659065"/>
          </a:xfrm>
          <a:prstGeom prst="rect">
            <a:avLst/>
          </a:prstGeom>
        </p:spPr>
      </p:pic>
      <p:sp>
        <p:nvSpPr>
          <p:cNvPr id="98" name="bg object 98"/>
          <p:cNvSpPr/>
          <p:nvPr/>
        </p:nvSpPr>
        <p:spPr>
          <a:xfrm>
            <a:off x="7107080" y="6468668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74548"/>
            <a:ext cx="18093690" cy="2298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303651"/>
            <a:ext cx="18093690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358241"/>
            <a:ext cx="6433312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358241"/>
            <a:ext cx="4623943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358241"/>
            <a:ext cx="4623943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6.png"/><Relationship Id="rId21" Type="http://schemas.openxmlformats.org/officeDocument/2006/relationships/hyperlink" Target="mailto:contactenos@sic.gov.co" TargetMode="External"/><Relationship Id="rId42" Type="http://schemas.openxmlformats.org/officeDocument/2006/relationships/image" Target="../media/image43.png"/><Relationship Id="rId63" Type="http://schemas.openxmlformats.org/officeDocument/2006/relationships/image" Target="../media/image61.png"/><Relationship Id="rId84" Type="http://schemas.openxmlformats.org/officeDocument/2006/relationships/image" Target="../media/image80.png"/><Relationship Id="rId138" Type="http://schemas.openxmlformats.org/officeDocument/2006/relationships/hyperlink" Target="mailto:dirsignosdistintivos@sic.gov.co" TargetMode="External"/><Relationship Id="rId159" Type="http://schemas.openxmlformats.org/officeDocument/2006/relationships/hyperlink" Target="mailto:mrvega@sic.gov.co" TargetMode="External"/><Relationship Id="rId107" Type="http://schemas.openxmlformats.org/officeDocument/2006/relationships/image" Target="../media/image98.png"/><Relationship Id="rId11" Type="http://schemas.openxmlformats.org/officeDocument/2006/relationships/hyperlink" Target="mailto:delegaturaconsumidor@sic.gov.co" TargetMode="External"/><Relationship Id="rId32" Type="http://schemas.openxmlformats.org/officeDocument/2006/relationships/image" Target="../media/image34.png"/><Relationship Id="rId53" Type="http://schemas.openxmlformats.org/officeDocument/2006/relationships/image" Target="../media/image53.png"/><Relationship Id="rId74" Type="http://schemas.openxmlformats.org/officeDocument/2006/relationships/image" Target="../media/image72.png"/><Relationship Id="rId128" Type="http://schemas.openxmlformats.org/officeDocument/2006/relationships/image" Target="../media/image116.png"/><Relationship Id="rId149" Type="http://schemas.openxmlformats.org/officeDocument/2006/relationships/image" Target="../media/image132.png"/><Relationship Id="rId5" Type="http://schemas.openxmlformats.org/officeDocument/2006/relationships/image" Target="../media/image14.png"/><Relationship Id="rId95" Type="http://schemas.openxmlformats.org/officeDocument/2006/relationships/image" Target="../media/image88.png"/><Relationship Id="rId160" Type="http://schemas.openxmlformats.org/officeDocument/2006/relationships/image" Target="../media/image138.png"/><Relationship Id="rId22" Type="http://schemas.openxmlformats.org/officeDocument/2006/relationships/image" Target="../media/image26.png"/><Relationship Id="rId43" Type="http://schemas.openxmlformats.org/officeDocument/2006/relationships/image" Target="../media/image44.png"/><Relationship Id="rId64" Type="http://schemas.openxmlformats.org/officeDocument/2006/relationships/image" Target="../media/image62.png"/><Relationship Id="rId118" Type="http://schemas.openxmlformats.org/officeDocument/2006/relationships/image" Target="../media/image107.png"/><Relationship Id="rId139" Type="http://schemas.openxmlformats.org/officeDocument/2006/relationships/image" Target="../media/image124.png"/><Relationship Id="rId85" Type="http://schemas.openxmlformats.org/officeDocument/2006/relationships/image" Target="../media/image81.png"/><Relationship Id="rId150" Type="http://schemas.openxmlformats.org/officeDocument/2006/relationships/image" Target="../media/image133.png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33" Type="http://schemas.openxmlformats.org/officeDocument/2006/relationships/image" Target="../media/image35.png"/><Relationship Id="rId38" Type="http://schemas.openxmlformats.org/officeDocument/2006/relationships/image" Target="../media/image39.png"/><Relationship Id="rId59" Type="http://schemas.openxmlformats.org/officeDocument/2006/relationships/image" Target="../media/image58.png"/><Relationship Id="rId103" Type="http://schemas.openxmlformats.org/officeDocument/2006/relationships/image" Target="../media/image94.png"/><Relationship Id="rId108" Type="http://schemas.openxmlformats.org/officeDocument/2006/relationships/image" Target="../media/image99.png"/><Relationship Id="rId124" Type="http://schemas.openxmlformats.org/officeDocument/2006/relationships/image" Target="../media/image113.png"/><Relationship Id="rId129" Type="http://schemas.openxmlformats.org/officeDocument/2006/relationships/image" Target="../media/image117.png"/><Relationship Id="rId54" Type="http://schemas.openxmlformats.org/officeDocument/2006/relationships/hyperlink" Target="mailto:hbarragan@sic.gov.co" TargetMode="External"/><Relationship Id="rId70" Type="http://schemas.openxmlformats.org/officeDocument/2006/relationships/image" Target="../media/image68.png"/><Relationship Id="rId75" Type="http://schemas.openxmlformats.org/officeDocument/2006/relationships/image" Target="../media/image73.png"/><Relationship Id="rId91" Type="http://schemas.openxmlformats.org/officeDocument/2006/relationships/image" Target="../media/image84.png"/><Relationship Id="rId96" Type="http://schemas.openxmlformats.org/officeDocument/2006/relationships/image" Target="../media/image89.png"/><Relationship Id="rId140" Type="http://schemas.openxmlformats.org/officeDocument/2006/relationships/image" Target="../media/image125.png"/><Relationship Id="rId145" Type="http://schemas.openxmlformats.org/officeDocument/2006/relationships/image" Target="../media/image129.png"/><Relationship Id="rId161" Type="http://schemas.openxmlformats.org/officeDocument/2006/relationships/image" Target="../media/image5.png"/><Relationship Id="rId166" Type="http://schemas.openxmlformats.org/officeDocument/2006/relationships/image" Target="../media/image1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23" Type="http://schemas.openxmlformats.org/officeDocument/2006/relationships/image" Target="../media/image27.png"/><Relationship Id="rId28" Type="http://schemas.openxmlformats.org/officeDocument/2006/relationships/image" Target="../media/image30.png"/><Relationship Id="rId49" Type="http://schemas.openxmlformats.org/officeDocument/2006/relationships/image" Target="../media/image50.png"/><Relationship Id="rId114" Type="http://schemas.openxmlformats.org/officeDocument/2006/relationships/hyperlink" Target="mailto:mserna@sic.gov.co" TargetMode="External"/><Relationship Id="rId119" Type="http://schemas.openxmlformats.org/officeDocument/2006/relationships/image" Target="../media/image108.png"/><Relationship Id="rId44" Type="http://schemas.openxmlformats.org/officeDocument/2006/relationships/image" Target="../media/image45.png"/><Relationship Id="rId60" Type="http://schemas.openxmlformats.org/officeDocument/2006/relationships/image" Target="../media/image59.png"/><Relationship Id="rId65" Type="http://schemas.openxmlformats.org/officeDocument/2006/relationships/image" Target="../media/image63.png"/><Relationship Id="rId81" Type="http://schemas.openxmlformats.org/officeDocument/2006/relationships/image" Target="../media/image77.png"/><Relationship Id="rId86" Type="http://schemas.openxmlformats.org/officeDocument/2006/relationships/hyperlink" Target="mailto:grdisciplinario@sic.gov.co" TargetMode="External"/><Relationship Id="rId130" Type="http://schemas.openxmlformats.org/officeDocument/2006/relationships/hyperlink" Target="mailto:mfranco@sic.gov.co" TargetMode="External"/><Relationship Id="rId135" Type="http://schemas.openxmlformats.org/officeDocument/2006/relationships/hyperlink" Target="mailto:rdiaz@sic.gov.co" TargetMode="External"/><Relationship Id="rId151" Type="http://schemas.openxmlformats.org/officeDocument/2006/relationships/hyperlink" Target="mailto:rponce@sic.gov.co" TargetMode="External"/><Relationship Id="rId156" Type="http://schemas.openxmlformats.org/officeDocument/2006/relationships/hyperlink" Target="mailto:lsilva@sic.gov.co" TargetMode="External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9" Type="http://schemas.openxmlformats.org/officeDocument/2006/relationships/image" Target="../media/image40.png"/><Relationship Id="rId109" Type="http://schemas.openxmlformats.org/officeDocument/2006/relationships/image" Target="../media/image100.png"/><Relationship Id="rId34" Type="http://schemas.openxmlformats.org/officeDocument/2006/relationships/image" Target="../media/image36.png"/><Relationship Id="rId50" Type="http://schemas.openxmlformats.org/officeDocument/2006/relationships/image" Target="../media/image51.png"/><Relationship Id="rId55" Type="http://schemas.openxmlformats.org/officeDocument/2006/relationships/image" Target="../media/image54.png"/><Relationship Id="rId76" Type="http://schemas.openxmlformats.org/officeDocument/2006/relationships/hyperlink" Target="mailto:mrhernandez@sic.gov.co" TargetMode="External"/><Relationship Id="rId97" Type="http://schemas.openxmlformats.org/officeDocument/2006/relationships/image" Target="../media/image90.png"/><Relationship Id="rId104" Type="http://schemas.openxmlformats.org/officeDocument/2006/relationships/image" Target="../media/image95.png"/><Relationship Id="rId120" Type="http://schemas.openxmlformats.org/officeDocument/2006/relationships/image" Target="../media/image109.png"/><Relationship Id="rId125" Type="http://schemas.openxmlformats.org/officeDocument/2006/relationships/hyperlink" Target="mailto:asolano@sic.gov.co" TargetMode="External"/><Relationship Id="rId141" Type="http://schemas.openxmlformats.org/officeDocument/2006/relationships/hyperlink" Target="mailto:dirnuecreaciones@sic.gov.co" TargetMode="External"/><Relationship Id="rId146" Type="http://schemas.openxmlformats.org/officeDocument/2006/relationships/hyperlink" Target="mailto:lmrojas@sic.gov.co" TargetMode="External"/><Relationship Id="rId7" Type="http://schemas.openxmlformats.org/officeDocument/2006/relationships/hyperlink" Target="mailto:superintendente@sic.gov.co" TargetMode="External"/><Relationship Id="rId71" Type="http://schemas.openxmlformats.org/officeDocument/2006/relationships/image" Target="../media/image69.png"/><Relationship Id="rId92" Type="http://schemas.openxmlformats.org/officeDocument/2006/relationships/image" Target="../media/image85.png"/><Relationship Id="rId16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31.png"/><Relationship Id="rId24" Type="http://schemas.openxmlformats.org/officeDocument/2006/relationships/hyperlink" Target="mailto:delpropi@sic.gov.co" TargetMode="External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66" Type="http://schemas.openxmlformats.org/officeDocument/2006/relationships/image" Target="../media/image64.png"/><Relationship Id="rId87" Type="http://schemas.openxmlformats.org/officeDocument/2006/relationships/hyperlink" Target="mailto:lagamez@sic.gov.co" TargetMode="External"/><Relationship Id="rId110" Type="http://schemas.openxmlformats.org/officeDocument/2006/relationships/image" Target="../media/image101.png"/><Relationship Id="rId115" Type="http://schemas.openxmlformats.org/officeDocument/2006/relationships/image" Target="../media/image104.png"/><Relationship Id="rId131" Type="http://schemas.openxmlformats.org/officeDocument/2006/relationships/image" Target="../media/image118.png"/><Relationship Id="rId136" Type="http://schemas.openxmlformats.org/officeDocument/2006/relationships/image" Target="../media/image122.png"/><Relationship Id="rId157" Type="http://schemas.openxmlformats.org/officeDocument/2006/relationships/image" Target="../media/image136.png"/><Relationship Id="rId61" Type="http://schemas.openxmlformats.org/officeDocument/2006/relationships/hyperlink" Target="mailto:amprieto@sic.gov.co" TargetMode="External"/><Relationship Id="rId82" Type="http://schemas.openxmlformats.org/officeDocument/2006/relationships/image" Target="../media/image78.png"/><Relationship Id="rId152" Type="http://schemas.openxmlformats.org/officeDocument/2006/relationships/image" Target="../media/image134.png"/><Relationship Id="rId19" Type="http://schemas.openxmlformats.org/officeDocument/2006/relationships/image" Target="../media/image24.png"/><Relationship Id="rId14" Type="http://schemas.openxmlformats.org/officeDocument/2006/relationships/hyperlink" Target="mailto:delprotecompetencia@sic.gov.co" TargetMode="External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56" Type="http://schemas.openxmlformats.org/officeDocument/2006/relationships/image" Target="../media/image55.png"/><Relationship Id="rId77" Type="http://schemas.openxmlformats.org/officeDocument/2006/relationships/image" Target="../media/image74.png"/><Relationship Id="rId100" Type="http://schemas.openxmlformats.org/officeDocument/2006/relationships/image" Target="../media/image92.png"/><Relationship Id="rId105" Type="http://schemas.openxmlformats.org/officeDocument/2006/relationships/image" Target="../media/image96.png"/><Relationship Id="rId126" Type="http://schemas.openxmlformats.org/officeDocument/2006/relationships/image" Target="../media/image114.png"/><Relationship Id="rId147" Type="http://schemas.openxmlformats.org/officeDocument/2006/relationships/image" Target="../media/image130.png"/><Relationship Id="rId8" Type="http://schemas.openxmlformats.org/officeDocument/2006/relationships/hyperlink" Target="mailto:oplaneacion@sic.gov.co" TargetMode="External"/><Relationship Id="rId51" Type="http://schemas.openxmlformats.org/officeDocument/2006/relationships/hyperlink" Target="mailto:a&#64258;orez@sic.gov.co" TargetMode="External"/><Relationship Id="rId72" Type="http://schemas.openxmlformats.org/officeDocument/2006/relationships/image" Target="../media/image70.png"/><Relationship Id="rId93" Type="http://schemas.openxmlformats.org/officeDocument/2006/relationships/image" Target="../media/image86.png"/><Relationship Id="rId98" Type="http://schemas.openxmlformats.org/officeDocument/2006/relationships/image" Target="../media/image91.png"/><Relationship Id="rId121" Type="http://schemas.openxmlformats.org/officeDocument/2006/relationships/image" Target="../media/image110.png"/><Relationship Id="rId142" Type="http://schemas.openxmlformats.org/officeDocument/2006/relationships/image" Target="../media/image126.png"/><Relationship Id="rId163" Type="http://schemas.openxmlformats.org/officeDocument/2006/relationships/hyperlink" Target="mailto:oftecnologia@sic.gov.co" TargetMode="External"/><Relationship Id="rId3" Type="http://schemas.openxmlformats.org/officeDocument/2006/relationships/image" Target="../media/image12.png"/><Relationship Id="rId25" Type="http://schemas.openxmlformats.org/officeDocument/2006/relationships/image" Target="../media/image28.png"/><Relationship Id="rId46" Type="http://schemas.openxmlformats.org/officeDocument/2006/relationships/image" Target="../media/image47.png"/><Relationship Id="rId67" Type="http://schemas.openxmlformats.org/officeDocument/2006/relationships/image" Target="../media/image65.png"/><Relationship Id="rId116" Type="http://schemas.openxmlformats.org/officeDocument/2006/relationships/image" Target="../media/image105.png"/><Relationship Id="rId137" Type="http://schemas.openxmlformats.org/officeDocument/2006/relationships/image" Target="../media/image123.png"/><Relationship Id="rId158" Type="http://schemas.openxmlformats.org/officeDocument/2006/relationships/image" Target="../media/image137.png"/><Relationship Id="rId20" Type="http://schemas.openxmlformats.org/officeDocument/2006/relationships/image" Target="../media/image25.png"/><Relationship Id="rId41" Type="http://schemas.openxmlformats.org/officeDocument/2006/relationships/image" Target="../media/image42.png"/><Relationship Id="rId62" Type="http://schemas.openxmlformats.org/officeDocument/2006/relationships/image" Target="../media/image60.png"/><Relationship Id="rId83" Type="http://schemas.openxmlformats.org/officeDocument/2006/relationships/image" Target="../media/image79.png"/><Relationship Id="rId88" Type="http://schemas.openxmlformats.org/officeDocument/2006/relationships/image" Target="../media/image82.png"/><Relationship Id="rId111" Type="http://schemas.openxmlformats.org/officeDocument/2006/relationships/hyperlink" Target="mailto:csanchezp@sic.gov.co" TargetMode="External"/><Relationship Id="rId132" Type="http://schemas.openxmlformats.org/officeDocument/2006/relationships/image" Target="../media/image119.png"/><Relationship Id="rId153" Type="http://schemas.openxmlformats.org/officeDocument/2006/relationships/image" Target="../media/image135.png"/><Relationship Id="rId15" Type="http://schemas.openxmlformats.org/officeDocument/2006/relationships/image" Target="../media/image20.png"/><Relationship Id="rId36" Type="http://schemas.openxmlformats.org/officeDocument/2006/relationships/hyperlink" Target="mailto:jacetina@sic.gov.co" TargetMode="External"/><Relationship Id="rId57" Type="http://schemas.openxmlformats.org/officeDocument/2006/relationships/image" Target="../media/image56.png"/><Relationship Id="rId106" Type="http://schemas.openxmlformats.org/officeDocument/2006/relationships/image" Target="../media/image97.png"/><Relationship Id="rId127" Type="http://schemas.openxmlformats.org/officeDocument/2006/relationships/image" Target="../media/image115.png"/><Relationship Id="rId10" Type="http://schemas.openxmlformats.org/officeDocument/2006/relationships/image" Target="../media/image17.png"/><Relationship Id="rId31" Type="http://schemas.openxmlformats.org/officeDocument/2006/relationships/image" Target="../media/image33.png"/><Relationship Id="rId52" Type="http://schemas.openxmlformats.org/officeDocument/2006/relationships/image" Target="../media/image52.png"/><Relationship Id="rId73" Type="http://schemas.openxmlformats.org/officeDocument/2006/relationships/image" Target="../media/image71.png"/><Relationship Id="rId78" Type="http://schemas.openxmlformats.org/officeDocument/2006/relationships/image" Target="../media/image75.png"/><Relationship Id="rId94" Type="http://schemas.openxmlformats.org/officeDocument/2006/relationships/image" Target="../media/image87.png"/><Relationship Id="rId99" Type="http://schemas.openxmlformats.org/officeDocument/2006/relationships/hyperlink" Target="mailto:iortiz@sic.gov.co" TargetMode="External"/><Relationship Id="rId101" Type="http://schemas.openxmlformats.org/officeDocument/2006/relationships/image" Target="../media/image93.png"/><Relationship Id="rId122" Type="http://schemas.openxmlformats.org/officeDocument/2006/relationships/image" Target="../media/image111.png"/><Relationship Id="rId143" Type="http://schemas.openxmlformats.org/officeDocument/2006/relationships/image" Target="../media/image127.png"/><Relationship Id="rId148" Type="http://schemas.openxmlformats.org/officeDocument/2006/relationships/image" Target="../media/image131.png"/><Relationship Id="rId164" Type="http://schemas.openxmlformats.org/officeDocument/2006/relationships/hyperlink" Target="mailto:mquintero@sic.gov.co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26" Type="http://schemas.openxmlformats.org/officeDocument/2006/relationships/image" Target="../media/image29.png"/><Relationship Id="rId47" Type="http://schemas.openxmlformats.org/officeDocument/2006/relationships/image" Target="../media/image48.png"/><Relationship Id="rId68" Type="http://schemas.openxmlformats.org/officeDocument/2006/relationships/image" Target="../media/image66.png"/><Relationship Id="rId89" Type="http://schemas.openxmlformats.org/officeDocument/2006/relationships/image" Target="../media/image83.png"/><Relationship Id="rId112" Type="http://schemas.openxmlformats.org/officeDocument/2006/relationships/image" Target="../media/image102.png"/><Relationship Id="rId133" Type="http://schemas.openxmlformats.org/officeDocument/2006/relationships/image" Target="../media/image120.png"/><Relationship Id="rId154" Type="http://schemas.openxmlformats.org/officeDocument/2006/relationships/hyperlink" Target="mailto:maquintero@sic.gov.co" TargetMode="External"/><Relationship Id="rId16" Type="http://schemas.openxmlformats.org/officeDocument/2006/relationships/image" Target="../media/image21.png"/><Relationship Id="rId37" Type="http://schemas.openxmlformats.org/officeDocument/2006/relationships/image" Target="../media/image38.png"/><Relationship Id="rId58" Type="http://schemas.openxmlformats.org/officeDocument/2006/relationships/image" Target="../media/image57.png"/><Relationship Id="rId79" Type="http://schemas.openxmlformats.org/officeDocument/2006/relationships/image" Target="../media/image76.png"/><Relationship Id="rId102" Type="http://schemas.openxmlformats.org/officeDocument/2006/relationships/hyperlink" Target="mailto:rsanchez@sic.gov.co" TargetMode="External"/><Relationship Id="rId123" Type="http://schemas.openxmlformats.org/officeDocument/2006/relationships/image" Target="../media/image112.png"/><Relationship Id="rId144" Type="http://schemas.openxmlformats.org/officeDocument/2006/relationships/image" Target="../media/image128.png"/><Relationship Id="rId90" Type="http://schemas.openxmlformats.org/officeDocument/2006/relationships/hyperlink" Target="mailto:arincon@sic.gov.co" TargetMode="External"/><Relationship Id="rId165" Type="http://schemas.openxmlformats.org/officeDocument/2006/relationships/hyperlink" Target="mailto:habeasdata@sic.gov.co" TargetMode="External"/><Relationship Id="rId27" Type="http://schemas.openxmlformats.org/officeDocument/2006/relationships/hyperlink" Target="mailto:secregral@sic.gov.co" TargetMode="External"/><Relationship Id="rId48" Type="http://schemas.openxmlformats.org/officeDocument/2006/relationships/image" Target="../media/image49.png"/><Relationship Id="rId69" Type="http://schemas.openxmlformats.org/officeDocument/2006/relationships/image" Target="../media/image67.png"/><Relationship Id="rId113" Type="http://schemas.openxmlformats.org/officeDocument/2006/relationships/image" Target="../media/image103.png"/><Relationship Id="rId134" Type="http://schemas.openxmlformats.org/officeDocument/2006/relationships/image" Target="../media/image121.png"/><Relationship Id="rId80" Type="http://schemas.openxmlformats.org/officeDocument/2006/relationships/hyperlink" Target="mailto:jbendek@sic.gov.co" TargetMode="External"/><Relationship Id="rId155" Type="http://schemas.openxmlformats.org/officeDocument/2006/relationships/hyperlink" Target="mailto:pgoyeneche@sic.gov.c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object 1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57050" y="8934450"/>
            <a:ext cx="1708562" cy="621203"/>
          </a:xfrm>
          <a:prstGeom prst="rect">
            <a:avLst/>
          </a:prstGeom>
        </p:spPr>
      </p:pic>
      <p:grpSp>
        <p:nvGrpSpPr>
          <p:cNvPr id="398" name="object 374">
            <a:extLst>
              <a:ext uri="{FF2B5EF4-FFF2-40B4-BE49-F238E27FC236}">
                <a16:creationId xmlns:a16="http://schemas.microsoft.com/office/drawing/2014/main" id="{6A218CFA-3E86-88D9-C465-4A566A8C0422}"/>
              </a:ext>
            </a:extLst>
          </p:cNvPr>
          <p:cNvGrpSpPr/>
          <p:nvPr/>
        </p:nvGrpSpPr>
        <p:grpSpPr>
          <a:xfrm>
            <a:off x="18155575" y="12399922"/>
            <a:ext cx="1637726" cy="686896"/>
            <a:chOff x="18159971" y="11889610"/>
            <a:chExt cx="1625781" cy="458627"/>
          </a:xfrm>
        </p:grpSpPr>
        <p:pic>
          <p:nvPicPr>
            <p:cNvPr id="399" name="object 375">
              <a:extLst>
                <a:ext uri="{FF2B5EF4-FFF2-40B4-BE49-F238E27FC236}">
                  <a16:creationId xmlns:a16="http://schemas.microsoft.com/office/drawing/2014/main" id="{F7EFC0DD-FA2B-0BCD-AB1D-D6005062B0A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59971" y="11889610"/>
              <a:ext cx="1590901" cy="458627"/>
            </a:xfrm>
            <a:prstGeom prst="rect">
              <a:avLst/>
            </a:prstGeom>
          </p:spPr>
        </p:pic>
        <p:sp>
          <p:nvSpPr>
            <p:cNvPr id="400" name="object 376">
              <a:extLst>
                <a:ext uri="{FF2B5EF4-FFF2-40B4-BE49-F238E27FC236}">
                  <a16:creationId xmlns:a16="http://schemas.microsoft.com/office/drawing/2014/main" id="{469CC1B9-5D7E-16DA-2016-5AE3C3037A24}"/>
                </a:ext>
              </a:extLst>
            </p:cNvPr>
            <p:cNvSpPr/>
            <p:nvPr/>
          </p:nvSpPr>
          <p:spPr>
            <a:xfrm>
              <a:off x="18166077" y="11890201"/>
              <a:ext cx="1619675" cy="425583"/>
            </a:xfrm>
            <a:custGeom>
              <a:avLst/>
              <a:gdLst/>
              <a:ahLst/>
              <a:cxnLst/>
              <a:rect l="l" t="t" r="r" b="b"/>
              <a:pathLst>
                <a:path w="1591309" h="406400">
                  <a:moveTo>
                    <a:pt x="1540252" y="405982"/>
                  </a:moveTo>
                  <a:lnTo>
                    <a:pt x="50659" y="405982"/>
                  </a:lnTo>
                  <a:lnTo>
                    <a:pt x="30942" y="402002"/>
                  </a:lnTo>
                  <a:lnTo>
                    <a:pt x="14839" y="391147"/>
                  </a:lnTo>
                  <a:lnTo>
                    <a:pt x="3981" y="375044"/>
                  </a:lnTo>
                  <a:lnTo>
                    <a:pt x="0" y="35532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355323"/>
                  </a:lnTo>
                  <a:lnTo>
                    <a:pt x="1586931" y="375044"/>
                  </a:lnTo>
                  <a:lnTo>
                    <a:pt x="1576075" y="391147"/>
                  </a:lnTo>
                  <a:lnTo>
                    <a:pt x="1559973" y="402002"/>
                  </a:lnTo>
                  <a:lnTo>
                    <a:pt x="1540252" y="4059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94" name="object 217">
            <a:extLst>
              <a:ext uri="{FF2B5EF4-FFF2-40B4-BE49-F238E27FC236}">
                <a16:creationId xmlns:a16="http://schemas.microsoft.com/office/drawing/2014/main" id="{82E24432-E9EC-09B4-5FD4-23480BD0BD43}"/>
              </a:ext>
            </a:extLst>
          </p:cNvPr>
          <p:cNvGrpSpPr/>
          <p:nvPr/>
        </p:nvGrpSpPr>
        <p:grpSpPr>
          <a:xfrm>
            <a:off x="18281650" y="5413773"/>
            <a:ext cx="1724025" cy="986155"/>
            <a:chOff x="14521930" y="5435818"/>
            <a:chExt cx="1724025" cy="986155"/>
          </a:xfrm>
        </p:grpSpPr>
        <p:pic>
          <p:nvPicPr>
            <p:cNvPr id="395" name="object 218">
              <a:extLst>
                <a:ext uri="{FF2B5EF4-FFF2-40B4-BE49-F238E27FC236}">
                  <a16:creationId xmlns:a16="http://schemas.microsoft.com/office/drawing/2014/main" id="{DA07E3B0-9437-91E0-6938-48EAF222DEE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505164"/>
              <a:ext cx="1623201" cy="916607"/>
            </a:xfrm>
            <a:prstGeom prst="rect">
              <a:avLst/>
            </a:prstGeom>
          </p:spPr>
        </p:pic>
        <p:pic>
          <p:nvPicPr>
            <p:cNvPr id="396" name="object 219">
              <a:extLst>
                <a:ext uri="{FF2B5EF4-FFF2-40B4-BE49-F238E27FC236}">
                  <a16:creationId xmlns:a16="http://schemas.microsoft.com/office/drawing/2014/main" id="{D0C81299-90E4-5F58-4FB3-D6ACEE14B2B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397" name="object 220">
              <a:extLst>
                <a:ext uri="{FF2B5EF4-FFF2-40B4-BE49-F238E27FC236}">
                  <a16:creationId xmlns:a16="http://schemas.microsoft.com/office/drawing/2014/main" id="{C8BB50F6-E59F-F45C-8EF5-1E9763E2055C}"/>
                </a:ext>
              </a:extLst>
            </p:cNvPr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90" name="object 217">
            <a:extLst>
              <a:ext uri="{FF2B5EF4-FFF2-40B4-BE49-F238E27FC236}">
                <a16:creationId xmlns:a16="http://schemas.microsoft.com/office/drawing/2014/main" id="{57774802-F68A-7C95-EAD9-EDB42637AAFF}"/>
              </a:ext>
            </a:extLst>
          </p:cNvPr>
          <p:cNvGrpSpPr/>
          <p:nvPr/>
        </p:nvGrpSpPr>
        <p:grpSpPr>
          <a:xfrm>
            <a:off x="16481425" y="5433695"/>
            <a:ext cx="1724025" cy="986155"/>
            <a:chOff x="14521930" y="5435818"/>
            <a:chExt cx="1724025" cy="986155"/>
          </a:xfrm>
        </p:grpSpPr>
        <p:pic>
          <p:nvPicPr>
            <p:cNvPr id="391" name="object 218">
              <a:extLst>
                <a:ext uri="{FF2B5EF4-FFF2-40B4-BE49-F238E27FC236}">
                  <a16:creationId xmlns:a16="http://schemas.microsoft.com/office/drawing/2014/main" id="{1AF8394F-D948-AFBA-76EB-530703878D1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505164"/>
              <a:ext cx="1623201" cy="916607"/>
            </a:xfrm>
            <a:prstGeom prst="rect">
              <a:avLst/>
            </a:prstGeom>
          </p:spPr>
        </p:pic>
        <p:pic>
          <p:nvPicPr>
            <p:cNvPr id="392" name="object 219">
              <a:extLst>
                <a:ext uri="{FF2B5EF4-FFF2-40B4-BE49-F238E27FC236}">
                  <a16:creationId xmlns:a16="http://schemas.microsoft.com/office/drawing/2014/main" id="{7F11891B-170A-6CA4-A80C-1122034E069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393" name="object 220">
              <a:extLst>
                <a:ext uri="{FF2B5EF4-FFF2-40B4-BE49-F238E27FC236}">
                  <a16:creationId xmlns:a16="http://schemas.microsoft.com/office/drawing/2014/main" id="{60CA6997-347B-873A-A43F-47CB149DF95F}"/>
                </a:ext>
              </a:extLst>
            </p:cNvPr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8746249" y="1363574"/>
            <a:ext cx="2559050" cy="418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uperi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tende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ndustria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Comercio</a:t>
            </a:r>
            <a:r>
              <a:rPr lang="es-419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Cielo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Elianne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Rusinque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Urrego</a:t>
            </a:r>
          </a:p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"/>
              </a:rPr>
              <a:t>superintendente@sic.gov.co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22647" y="2491126"/>
            <a:ext cx="1840230" cy="40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 </a:t>
            </a:r>
            <a:r>
              <a:rPr sz="850" spc="-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Interno</a:t>
            </a:r>
            <a:r>
              <a:rPr lang="es-419"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419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Sandra Portela Rivera </a:t>
            </a:r>
            <a:r>
              <a:rPr lang="es-ES_tradnl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ofcontrolinterno@sic.gov.co</a:t>
            </a:r>
            <a:endParaRPr lang="es-ES" sz="850" i="1" u="sng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76687" y="5550859"/>
            <a:ext cx="2332355" cy="4392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Asesora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Planeación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850" spc="-7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indent="-635" algn="ctr">
              <a:spcBef>
                <a:spcPts val="105"/>
              </a:spcBef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Giselle Johanna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Castelblanco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Muñoz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b="1" spc="-15" dirty="0">
                <a:solidFill>
                  <a:srgbClr val="F8B3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b="1" spc="-310" dirty="0">
                <a:solidFill>
                  <a:srgbClr val="F8B3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"/>
              </a:rPr>
              <a:t>oplaneacion@sic.gov.co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07995" y="6564003"/>
            <a:ext cx="2069464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105"/>
              </a:spcBef>
            </a:pPr>
            <a:r>
              <a:rPr lang="es-419"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 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Aseso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8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urídi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lang="es-ES"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Rene Alejandro Bustos Mendoza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850" i="1" u="sng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rbustos@sic.gov.co</a:t>
            </a:r>
            <a:endParaRPr lang="es-419" sz="850" i="1" u="sng" spc="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0925" y="8100274"/>
            <a:ext cx="2550528" cy="74121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0735" y="8046115"/>
            <a:ext cx="2670914" cy="71095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70726" y="8046116"/>
            <a:ext cx="2671445" cy="71102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65"/>
                </a:moveTo>
                <a:lnTo>
                  <a:pt x="50659" y="659065"/>
                </a:lnTo>
                <a:lnTo>
                  <a:pt x="30942" y="655084"/>
                </a:lnTo>
                <a:lnTo>
                  <a:pt x="14839" y="644226"/>
                </a:lnTo>
                <a:lnTo>
                  <a:pt x="3981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0"/>
                </a:lnTo>
                <a:lnTo>
                  <a:pt x="2656085" y="14835"/>
                </a:lnTo>
                <a:lnTo>
                  <a:pt x="2666943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3" y="628123"/>
                </a:lnTo>
                <a:lnTo>
                  <a:pt x="2656085" y="644226"/>
                </a:lnTo>
                <a:lnTo>
                  <a:pt x="2639982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9899" y="8056716"/>
            <a:ext cx="2146300" cy="5931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8105" marR="103505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  </a:t>
            </a:r>
            <a:r>
              <a:rPr sz="9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lang="es-CO"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1005"/>
              </a:lnSpc>
              <a:spcBef>
                <a:spcPts val="125"/>
              </a:spcBef>
            </a:pPr>
            <a:r>
              <a:rPr lang="es-ES" sz="8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Carolina Ramírez García</a:t>
            </a:r>
            <a:endParaRPr lang="es-ES" sz="850" b="1" spc="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9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"/>
              </a:rPr>
              <a:t>delegaturaconsumidor@sic.gov.co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72177" y="8046300"/>
            <a:ext cx="2842136" cy="882883"/>
            <a:chOff x="4172177" y="8046300"/>
            <a:chExt cx="2842136" cy="882883"/>
          </a:xfrm>
        </p:grpSpPr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32376" y="8101990"/>
              <a:ext cx="2550528" cy="82719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72179" y="8046300"/>
              <a:ext cx="2842134" cy="65906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172177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5" h="659129">
                  <a:moveTo>
                    <a:pt x="2620265" y="659065"/>
                  </a:moveTo>
                  <a:lnTo>
                    <a:pt x="50659" y="659065"/>
                  </a:lnTo>
                  <a:lnTo>
                    <a:pt x="30942" y="655084"/>
                  </a:lnTo>
                  <a:lnTo>
                    <a:pt x="14839" y="644226"/>
                  </a:lnTo>
                  <a:lnTo>
                    <a:pt x="3981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2" y="3980"/>
                  </a:lnTo>
                  <a:lnTo>
                    <a:pt x="2656085" y="14835"/>
                  </a:lnTo>
                  <a:lnTo>
                    <a:pt x="2666943" y="30937"/>
                  </a:lnTo>
                  <a:lnTo>
                    <a:pt x="2670924" y="50659"/>
                  </a:lnTo>
                  <a:lnTo>
                    <a:pt x="2670924" y="608406"/>
                  </a:lnTo>
                  <a:lnTo>
                    <a:pt x="2666943" y="628123"/>
                  </a:lnTo>
                  <a:lnTo>
                    <a:pt x="2656085" y="644226"/>
                  </a:lnTo>
                  <a:lnTo>
                    <a:pt x="2639982" y="655084"/>
                  </a:lnTo>
                  <a:lnTo>
                    <a:pt x="262026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464424" y="8046544"/>
            <a:ext cx="2086610" cy="3316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3400" marR="5080" indent="-521334">
              <a:lnSpc>
                <a:spcPct val="114799"/>
              </a:lnSpc>
              <a:spcBef>
                <a:spcPts val="9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  </a:t>
            </a:r>
            <a:r>
              <a:rPr sz="9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21546" y="8396569"/>
            <a:ext cx="2549793" cy="2904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defRPr/>
            </a:pPr>
            <a:r>
              <a:rPr lang="es-CO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Ingrid Soraya Ortiz Baquero</a:t>
            </a:r>
          </a:p>
          <a:p>
            <a:pPr algn="ctr">
              <a:lnSpc>
                <a:spcPts val="1005"/>
              </a:lnSpc>
            </a:pPr>
            <a:r>
              <a:rPr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"/>
              </a:rPr>
              <a:t>delprotecompetencia@sic.gov.co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476625" y="8046334"/>
            <a:ext cx="2550538" cy="747103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" name="object 2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495243" y="8041709"/>
            <a:ext cx="2670924" cy="666424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7495247" y="8041709"/>
            <a:ext cx="2671445" cy="666489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65"/>
                </a:moveTo>
                <a:lnTo>
                  <a:pt x="50659" y="659065"/>
                </a:lnTo>
                <a:lnTo>
                  <a:pt x="30942" y="655084"/>
                </a:lnTo>
                <a:lnTo>
                  <a:pt x="14839" y="644226"/>
                </a:lnTo>
                <a:lnTo>
                  <a:pt x="3981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4" y="628123"/>
                </a:lnTo>
                <a:lnTo>
                  <a:pt x="2656089" y="644226"/>
                </a:lnTo>
                <a:lnTo>
                  <a:pt x="2639986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26020" y="8091090"/>
            <a:ext cx="260223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950" spc="-3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Técni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ML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0" lvl="0" indent="0" algn="ctr" fontAlgn="auto"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Beatriz Helena Sánchez Gómez</a:t>
            </a:r>
          </a:p>
          <a:p>
            <a:pPr marL="0" indent="0" algn="ctr" defTabSz="914400" rtl="0" eaLnBrk="1" latinLnBrk="0" hangingPunct="1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bsanchez@sic.gov.co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577038" y="8085921"/>
            <a:ext cx="2550528" cy="85208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516833" y="8030231"/>
            <a:ext cx="2670924" cy="678898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10516839" y="8030230"/>
            <a:ext cx="2671445" cy="678964"/>
          </a:xfrm>
          <a:custGeom>
            <a:avLst/>
            <a:gdLst/>
            <a:ahLst/>
            <a:cxnLst/>
            <a:rect l="l" t="t" r="r" b="b"/>
            <a:pathLst>
              <a:path w="2671444" h="659129">
                <a:moveTo>
                  <a:pt x="2620265" y="659065"/>
                </a:moveTo>
                <a:lnTo>
                  <a:pt x="50659" y="659065"/>
                </a:lnTo>
                <a:lnTo>
                  <a:pt x="30937" y="655084"/>
                </a:lnTo>
                <a:lnTo>
                  <a:pt x="14835" y="644226"/>
                </a:lnTo>
                <a:lnTo>
                  <a:pt x="3980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0" y="30937"/>
                </a:lnTo>
                <a:lnTo>
                  <a:pt x="14835" y="14835"/>
                </a:lnTo>
                <a:lnTo>
                  <a:pt x="30937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0"/>
                </a:lnTo>
                <a:lnTo>
                  <a:pt x="2656085" y="14835"/>
                </a:lnTo>
                <a:lnTo>
                  <a:pt x="2666943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3" y="628123"/>
                </a:lnTo>
                <a:lnTo>
                  <a:pt x="2656085" y="644226"/>
                </a:lnTo>
                <a:lnTo>
                  <a:pt x="2639982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687530" y="8057152"/>
            <a:ext cx="233870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</a:t>
            </a:r>
            <a:r>
              <a:rPr sz="9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Personales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defTabSz="914400" rtl="0" eaLnBrk="1" latinLnBrk="0" hangingPunct="1"/>
            <a:r>
              <a:rPr lang="es-ES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Juan Carlos Upegui Mejía </a:t>
            </a:r>
          </a:p>
          <a:p>
            <a:pPr marL="0" indent="0" algn="ctr" defTabSz="914400" rtl="0" eaLnBrk="1" fontAlgn="auto" latinLnBrk="0" hangingPunct="1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jcupegui@sic.gov.co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3641426" y="8088670"/>
            <a:ext cx="2684780" cy="889635"/>
            <a:chOff x="13506930" y="8039633"/>
            <a:chExt cx="2684780" cy="889635"/>
          </a:xfrm>
        </p:grpSpPr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573787" y="8101990"/>
              <a:ext cx="2550528" cy="82719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513602" y="8046300"/>
              <a:ext cx="2670914" cy="65906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3513598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55" y="659065"/>
                  </a:moveTo>
                  <a:lnTo>
                    <a:pt x="50659" y="659065"/>
                  </a:lnTo>
                  <a:lnTo>
                    <a:pt x="30937" y="655084"/>
                  </a:lnTo>
                  <a:lnTo>
                    <a:pt x="14835" y="644226"/>
                  </a:lnTo>
                  <a:lnTo>
                    <a:pt x="3980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08406"/>
                  </a:lnTo>
                  <a:lnTo>
                    <a:pt x="2666934" y="628123"/>
                  </a:lnTo>
                  <a:lnTo>
                    <a:pt x="2656079" y="644226"/>
                  </a:lnTo>
                  <a:lnTo>
                    <a:pt x="2639976" y="655084"/>
                  </a:lnTo>
                  <a:lnTo>
                    <a:pt x="262025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3780581" y="8085921"/>
            <a:ext cx="2470066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Asuntos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950" spc="-6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Jurisdiccionales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950" spc="-3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spcBef>
                <a:spcPts val="105"/>
              </a:spcBef>
            </a:pPr>
            <a:r>
              <a:rPr lang="es-ES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María Fernanda Navas Herrera</a:t>
            </a:r>
          </a:p>
          <a:p>
            <a:pPr marL="12700" marR="5080" algn="ctr">
              <a:spcBef>
                <a:spcPts val="105"/>
              </a:spcBef>
            </a:pPr>
            <a:r>
              <a:rPr sz="9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1"/>
              </a:rPr>
              <a:t>contactenos@sic.gov.co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6782839" y="8039633"/>
            <a:ext cx="2684780" cy="889635"/>
            <a:chOff x="16782839" y="8039633"/>
            <a:chExt cx="2684780" cy="889635"/>
          </a:xfrm>
        </p:grpSpPr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849705" y="8101990"/>
              <a:ext cx="2550528" cy="82719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789498" y="8046300"/>
              <a:ext cx="2670934" cy="65906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6789506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65" y="659065"/>
                  </a:moveTo>
                  <a:lnTo>
                    <a:pt x="50659" y="659065"/>
                  </a:lnTo>
                  <a:lnTo>
                    <a:pt x="30937" y="655084"/>
                  </a:lnTo>
                  <a:lnTo>
                    <a:pt x="14835" y="644226"/>
                  </a:lnTo>
                  <a:lnTo>
                    <a:pt x="3980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2" y="3980"/>
                  </a:lnTo>
                  <a:lnTo>
                    <a:pt x="2656085" y="14835"/>
                  </a:lnTo>
                  <a:lnTo>
                    <a:pt x="2666943" y="30937"/>
                  </a:lnTo>
                  <a:lnTo>
                    <a:pt x="2670924" y="50659"/>
                  </a:lnTo>
                  <a:lnTo>
                    <a:pt x="2670924" y="608406"/>
                  </a:lnTo>
                  <a:lnTo>
                    <a:pt x="2666943" y="628123"/>
                  </a:lnTo>
                  <a:lnTo>
                    <a:pt x="2656085" y="644226"/>
                  </a:lnTo>
                  <a:lnTo>
                    <a:pt x="2639982" y="655084"/>
                  </a:lnTo>
                  <a:lnTo>
                    <a:pt x="262026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6843998" y="8141744"/>
            <a:ext cx="2562225" cy="4520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Propiedad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Industrial</a:t>
            </a:r>
            <a:r>
              <a:rPr sz="950" spc="-3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Pilar María Goyeneche Carvajal</a:t>
            </a:r>
            <a:r>
              <a:rPr sz="9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4"/>
              </a:rPr>
              <a:t>delpropi@sic.gov.co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0444198" y="4435902"/>
            <a:ext cx="2684145" cy="889635"/>
            <a:chOff x="10444198" y="4435902"/>
            <a:chExt cx="2684145" cy="889635"/>
          </a:xfrm>
        </p:grpSpPr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510786" y="4497980"/>
              <a:ext cx="2550528" cy="82720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450596" y="4442293"/>
              <a:ext cx="2670924" cy="65906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450597" y="4442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55" y="659055"/>
                  </a:moveTo>
                  <a:lnTo>
                    <a:pt x="50659" y="659055"/>
                  </a:lnTo>
                  <a:lnTo>
                    <a:pt x="30937" y="655074"/>
                  </a:lnTo>
                  <a:lnTo>
                    <a:pt x="14835" y="644216"/>
                  </a:lnTo>
                  <a:lnTo>
                    <a:pt x="3980" y="628113"/>
                  </a:lnTo>
                  <a:lnTo>
                    <a:pt x="0" y="60839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08396"/>
                  </a:lnTo>
                  <a:lnTo>
                    <a:pt x="2666934" y="628113"/>
                  </a:lnTo>
                  <a:lnTo>
                    <a:pt x="2656079" y="644216"/>
                  </a:lnTo>
                  <a:lnTo>
                    <a:pt x="2639976" y="655074"/>
                  </a:lnTo>
                  <a:lnTo>
                    <a:pt x="2620255" y="65905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0869941" y="4547869"/>
            <a:ext cx="183261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Secr</a:t>
            </a:r>
            <a:r>
              <a:rPr sz="85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tario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Gene</a:t>
            </a:r>
            <a:r>
              <a:rPr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ral</a:t>
            </a:r>
            <a:endParaRPr lang="es-CO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Gabriel Turbay Velandia</a:t>
            </a: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7"/>
              </a:rPr>
              <a:t>secregral@sic.gov.co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316762" y="3395574"/>
            <a:ext cx="1591314" cy="905963"/>
            <a:chOff x="5316762" y="3395574"/>
            <a:chExt cx="1591314" cy="905963"/>
          </a:xfrm>
        </p:grpSpPr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352621" y="3457687"/>
              <a:ext cx="1443905" cy="84385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316762" y="3395574"/>
              <a:ext cx="1590921" cy="73500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316766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455960" y="3454799"/>
            <a:ext cx="1313180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Formación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Marcela Rodríguez Lizcano</a:t>
            </a:r>
            <a:endParaRPr lang="es-CO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 rtl="0" eaLnBrk="1" latinLnBrk="0" hangingPunct="1"/>
            <a:r>
              <a:rPr lang="es-CO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mrodriguezl@sic.gov.co</a:t>
            </a:r>
          </a:p>
        </p:txBody>
      </p:sp>
      <p:grpSp>
        <p:nvGrpSpPr>
          <p:cNvPr id="48" name="object 48"/>
          <p:cNvGrpSpPr/>
          <p:nvPr/>
        </p:nvGrpSpPr>
        <p:grpSpPr>
          <a:xfrm>
            <a:off x="3660137" y="3395574"/>
            <a:ext cx="1591313" cy="890676"/>
            <a:chOff x="3624746" y="3395574"/>
            <a:chExt cx="1591313" cy="890676"/>
          </a:xfrm>
        </p:grpSpPr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660604" y="3423079"/>
              <a:ext cx="1484130" cy="86317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624746" y="3395574"/>
              <a:ext cx="1590911" cy="73500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624749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726437" y="3459143"/>
            <a:ext cx="1388110" cy="5611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14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de 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Comunicación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endParaRPr lang="es-ES" sz="8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spcBef>
                <a:spcPts val="140"/>
              </a:spcBef>
            </a:pP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Óscar Esteban </a:t>
            </a:r>
            <a:r>
              <a:rPr lang="es-ES" sz="850" b="1" spc="-15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Herrera Flórez</a:t>
            </a:r>
            <a:endParaRPr lang="es-ES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700" marR="5080" algn="ctr">
              <a:spcBef>
                <a:spcPts val="95"/>
              </a:spcBef>
            </a:pPr>
            <a:r>
              <a:rPr lang="es-ES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oeherrera@sic.gov.co</a:t>
            </a:r>
          </a:p>
        </p:txBody>
      </p:sp>
      <p:grpSp>
        <p:nvGrpSpPr>
          <p:cNvPr id="53" name="object 53"/>
          <p:cNvGrpSpPr/>
          <p:nvPr/>
        </p:nvGrpSpPr>
        <p:grpSpPr>
          <a:xfrm>
            <a:off x="1952711" y="3395574"/>
            <a:ext cx="1591314" cy="871163"/>
            <a:chOff x="1942860" y="3395574"/>
            <a:chExt cx="1591314" cy="871163"/>
          </a:xfrm>
        </p:grpSpPr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978719" y="3457686"/>
              <a:ext cx="1473995" cy="80905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942860" y="3395574"/>
              <a:ext cx="1590921" cy="73500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942864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2066974" y="3428836"/>
            <a:ext cx="1440823" cy="112146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tención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</a:t>
            </a:r>
            <a:endParaRPr lang="es-419" sz="850" spc="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419"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Ciudadano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Paola Andrea Mejía Hoyos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mejia@sic.gov.co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s-419" sz="8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s-419" sz="8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316762" y="4418899"/>
            <a:ext cx="1591314" cy="906284"/>
            <a:chOff x="5316762" y="4418899"/>
            <a:chExt cx="1591314" cy="906284"/>
          </a:xfrm>
        </p:grpSpPr>
        <p:pic>
          <p:nvPicPr>
            <p:cNvPr id="60" name="object 6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352621" y="4481002"/>
              <a:ext cx="1453643" cy="84418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16762" y="4418899"/>
              <a:ext cx="1590921" cy="73500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316766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428101" y="4439240"/>
            <a:ext cx="1368425" cy="67839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Información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I. 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Adriana Cetina Hernández </a:t>
            </a: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CO" sz="850" i="1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36"/>
              </a:rPr>
              <a:t>acetina</a:t>
            </a: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36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3624745" y="4418899"/>
            <a:ext cx="1591314" cy="918330"/>
            <a:chOff x="3624745" y="4418899"/>
            <a:chExt cx="1591314" cy="918330"/>
          </a:xfrm>
        </p:grpSpPr>
        <p:pic>
          <p:nvPicPr>
            <p:cNvPr id="66" name="object 6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660604" y="4481002"/>
              <a:ext cx="1471295" cy="85622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624745" y="4418899"/>
              <a:ext cx="1590911" cy="73500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3624749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3684370" y="4503039"/>
            <a:ext cx="1448435" cy="550792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3020" marR="2540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Sistemas</a:t>
            </a:r>
            <a:r>
              <a:rPr sz="8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Información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Marcos Alarcón Palacio 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1005"/>
              </a:lnSpc>
            </a:pPr>
            <a:r>
              <a:rPr lang="es-CO"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malarcon@sic.gov.co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1942860" y="4418899"/>
            <a:ext cx="1591314" cy="901806"/>
            <a:chOff x="1942860" y="4418899"/>
            <a:chExt cx="1591314" cy="901806"/>
          </a:xfrm>
        </p:grpSpPr>
        <p:pic>
          <p:nvPicPr>
            <p:cNvPr id="71" name="object 7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978719" y="4481003"/>
              <a:ext cx="1443835" cy="83970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942860" y="4418899"/>
              <a:ext cx="1590921" cy="735004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942864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943194" y="4439240"/>
            <a:ext cx="1590675" cy="56489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67335" marR="25971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 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Tecnológicos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Adriana Cetina Hernández </a:t>
            </a: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419"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36"/>
              </a:rPr>
              <a:t>acetina@sic.gov.co</a:t>
            </a:r>
            <a:endParaRPr lang="es-419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254580" y="4412503"/>
            <a:ext cx="1604010" cy="991235"/>
            <a:chOff x="254580" y="4412503"/>
            <a:chExt cx="1604010" cy="991235"/>
          </a:xfrm>
        </p:grpSpPr>
        <p:pic>
          <p:nvPicPr>
            <p:cNvPr id="76" name="object 7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96834" y="4481002"/>
              <a:ext cx="1519198" cy="92250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60975" y="4418899"/>
              <a:ext cx="1590911" cy="735004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260978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311239" y="4459503"/>
            <a:ext cx="1481454" cy="8085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0" indent="0" algn="ctr" defTabSz="914400" rtl="0" eaLnBrk="1" latinLnBrk="0" hangingPunct="1"/>
            <a:r>
              <a:rPr sz="850" spc="25" dirty="0">
                <a:solidFill>
                  <a:srgbClr val="395699"/>
                </a:solidFill>
                <a:latin typeface="Verdana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850" spc="-90" dirty="0">
                <a:solidFill>
                  <a:srgbClr val="395699"/>
                </a:solidFill>
                <a:latin typeface="Verdana"/>
                <a:cs typeface="Verdana"/>
              </a:rPr>
              <a:t>I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nf</a:t>
            </a:r>
            <a:r>
              <a:rPr sz="850" spc="30" dirty="0">
                <a:solidFill>
                  <a:srgbClr val="395699"/>
                </a:solidFill>
                <a:latin typeface="Verdana"/>
                <a:cs typeface="Verdana"/>
              </a:rPr>
              <a:t>ormáti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c</a:t>
            </a:r>
            <a:r>
              <a:rPr sz="850" dirty="0">
                <a:solidFill>
                  <a:srgbClr val="395699"/>
                </a:solidFill>
                <a:latin typeface="Verdana"/>
                <a:cs typeface="Verdana"/>
              </a:rPr>
              <a:t>a  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Forense </a:t>
            </a:r>
            <a:r>
              <a:rPr sz="850" dirty="0">
                <a:solidFill>
                  <a:srgbClr val="395699"/>
                </a:solidFill>
                <a:latin typeface="Verdana"/>
                <a:cs typeface="Verdana"/>
              </a:rPr>
              <a:t>y </a:t>
            </a:r>
            <a:r>
              <a:rPr sz="850" spc="-5" dirty="0">
                <a:solidFill>
                  <a:srgbClr val="395699"/>
                </a:solidFill>
                <a:latin typeface="Verdana"/>
                <a:cs typeface="Verdana"/>
              </a:rPr>
              <a:t>Seg. </a:t>
            </a:r>
            <a:r>
              <a:rPr sz="850" spc="15" dirty="0">
                <a:solidFill>
                  <a:srgbClr val="395699"/>
                </a:solidFill>
                <a:latin typeface="Verdana"/>
                <a:cs typeface="Verdana"/>
              </a:rPr>
              <a:t>Digital 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Magda Julieth </a:t>
            </a:r>
            <a:r>
              <a:rPr lang="es-ES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Zarrate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Saldaña</a:t>
            </a:r>
          </a:p>
          <a:p>
            <a:pPr marL="0" indent="0" algn="ctr" defTabSz="914400" rtl="0" eaLnBrk="1" latinLnBrk="0" hangingPunct="1"/>
            <a:r>
              <a:rPr lang="es-CO" sz="80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mzarrate@sic.gov.co</a:t>
            </a:r>
            <a:endParaRPr lang="es-ES" sz="800" i="1" spc="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900" dirty="0">
                <a:solidFill>
                  <a:sysClr val="windowText" lastClr="000000"/>
                </a:solidFill>
                <a:latin typeface="Arial Narrow" pitchFamily="34" charset="0"/>
              </a:rPr>
              <a:t>  </a:t>
            </a:r>
          </a:p>
        </p:txBody>
      </p:sp>
      <p:grpSp>
        <p:nvGrpSpPr>
          <p:cNvPr id="81" name="object 81"/>
          <p:cNvGrpSpPr/>
          <p:nvPr/>
        </p:nvGrpSpPr>
        <p:grpSpPr>
          <a:xfrm>
            <a:off x="5316762" y="5432083"/>
            <a:ext cx="1591314" cy="889530"/>
            <a:chOff x="5316762" y="5432083"/>
            <a:chExt cx="1591314" cy="889530"/>
          </a:xfrm>
        </p:grpSpPr>
        <p:pic>
          <p:nvPicPr>
            <p:cNvPr id="82" name="object 8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352621" y="5494187"/>
              <a:ext cx="1453643" cy="82742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316762" y="5432083"/>
              <a:ext cx="1590921" cy="735004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5316766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5418789" y="5438532"/>
            <a:ext cx="1387475" cy="820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5260" marR="167640" algn="ctr">
              <a:lnSpc>
                <a:spcPct val="103200"/>
              </a:lnSpc>
              <a:spcBef>
                <a:spcPts val="9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Estudios  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Económicos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Ricardo Andrés Franklin Guevara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990"/>
              </a:lnSpc>
              <a:spcBef>
                <a:spcPts val="25"/>
              </a:spcBef>
            </a:pPr>
            <a:r>
              <a:rPr lang="es-ES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rfranklin@sic.gov.co</a:t>
            </a:r>
          </a:p>
          <a:p>
            <a:pPr marL="12700" marR="5080" algn="ctr">
              <a:lnSpc>
                <a:spcPts val="990"/>
              </a:lnSpc>
              <a:spcBef>
                <a:spcPts val="25"/>
              </a:spcBef>
            </a:pPr>
            <a:endParaRPr sz="850" u="sng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3624746" y="5432083"/>
            <a:ext cx="1591313" cy="884368"/>
            <a:chOff x="3624746" y="5432083"/>
            <a:chExt cx="1591313" cy="884368"/>
          </a:xfrm>
        </p:grpSpPr>
        <p:pic>
          <p:nvPicPr>
            <p:cNvPr id="87" name="object 8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660604" y="5494186"/>
              <a:ext cx="1478143" cy="822265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624746" y="5432083"/>
              <a:ext cx="1590911" cy="73500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3624749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3728389" y="5518191"/>
            <a:ext cx="1384300" cy="5392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86055" marR="17843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Asu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Internacionales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Alejandra Arteta Llanos</a:t>
            </a:r>
          </a:p>
          <a:p>
            <a:pPr marL="12700" marR="5080" lvl="0" indent="0" algn="ctr" fontAlgn="auto">
              <a:lnSpc>
                <a:spcPts val="99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aarteta@sic.gov.co</a:t>
            </a:r>
            <a:endParaRPr lang="es-ES" sz="850" i="1" u="sng" spc="2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1942860" y="5432083"/>
            <a:ext cx="1591314" cy="913774"/>
            <a:chOff x="1942860" y="5432083"/>
            <a:chExt cx="1591314" cy="913774"/>
          </a:xfrm>
        </p:grpSpPr>
        <p:pic>
          <p:nvPicPr>
            <p:cNvPr id="92" name="object 9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978719" y="5494187"/>
              <a:ext cx="1403881" cy="85167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942860" y="5432083"/>
              <a:ext cx="1590921" cy="73500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942864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2186156" y="5438532"/>
            <a:ext cx="1104900" cy="1468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endParaRPr sz="8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930711" y="5562606"/>
            <a:ext cx="1575191" cy="5418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82575" marR="27559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Fortalecimie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 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Institucional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lvl="0" algn="ctr">
              <a:defRPr/>
            </a:pP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Jhon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Jairo Arias Chaparro</a:t>
            </a:r>
          </a:p>
          <a:p>
            <a:pPr lvl="0" algn="ctr">
              <a:defRPr/>
            </a:pPr>
            <a:r>
              <a:rPr lang="es-419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jarias@sic.gov.co</a:t>
            </a:r>
          </a:p>
        </p:txBody>
      </p:sp>
      <p:grpSp>
        <p:nvGrpSpPr>
          <p:cNvPr id="97" name="object 97"/>
          <p:cNvGrpSpPr/>
          <p:nvPr/>
        </p:nvGrpSpPr>
        <p:grpSpPr>
          <a:xfrm>
            <a:off x="5310368" y="6438870"/>
            <a:ext cx="1693682" cy="991235"/>
            <a:chOff x="5310368" y="6438870"/>
            <a:chExt cx="1604010" cy="991235"/>
          </a:xfrm>
        </p:grpSpPr>
        <p:pic>
          <p:nvPicPr>
            <p:cNvPr id="98" name="object 9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352621" y="6507370"/>
              <a:ext cx="1519198" cy="922503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316763" y="6445266"/>
              <a:ext cx="1590921" cy="734993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5316766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5324682" y="6535622"/>
            <a:ext cx="1575435" cy="5469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algn="ctr"/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Judicial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Rene Alejandro Bustos Mendoza </a:t>
            </a:r>
          </a:p>
          <a:p>
            <a:pPr algn="ctr"/>
            <a:r>
              <a:rPr lang="es-CO" sz="8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s-CO"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rbustos@sic.gov.co</a:t>
            </a:r>
            <a:endParaRPr lang="es-ES" sz="850" i="1" spc="2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3618350" y="6438870"/>
            <a:ext cx="1604010" cy="991235"/>
            <a:chOff x="3618350" y="6438870"/>
            <a:chExt cx="1604010" cy="991235"/>
          </a:xfrm>
        </p:grpSpPr>
        <p:pic>
          <p:nvPicPr>
            <p:cNvPr id="103" name="object 10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660604" y="6507370"/>
              <a:ext cx="1519198" cy="92250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624745" y="6445266"/>
              <a:ext cx="1590911" cy="734993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3624749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3696299" y="6532305"/>
            <a:ext cx="1448435" cy="56618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ct val="98500"/>
              </a:lnSpc>
              <a:spcBef>
                <a:spcPts val="140"/>
              </a:spcBef>
              <a:defRPr/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Cob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oacti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850" spc="4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Alba Lucrecia Flórez Coronel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algn="ctr">
              <a:lnSpc>
                <a:spcPts val="990"/>
              </a:lnSpc>
              <a:spcBef>
                <a:spcPts val="185"/>
              </a:spcBef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1"/>
              </a:rPr>
              <a:t>aﬂorez@sic.gov.co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1929771" y="6428740"/>
            <a:ext cx="1604010" cy="991235"/>
            <a:chOff x="1936465" y="6438870"/>
            <a:chExt cx="1604010" cy="991235"/>
          </a:xfrm>
        </p:grpSpPr>
        <p:pic>
          <p:nvPicPr>
            <p:cNvPr id="108" name="object 10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978719" y="6507370"/>
              <a:ext cx="1519198" cy="922503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942861" y="6445266"/>
              <a:ext cx="1590921" cy="734993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1942864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2000744" y="6539331"/>
            <a:ext cx="1526540" cy="56233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Regulación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Héctor Enrique Barragán Valencia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4"/>
              </a:rPr>
              <a:t>hbarragan@sic.gov.co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110481" y="8970457"/>
            <a:ext cx="1604645" cy="991869"/>
            <a:chOff x="110481" y="8970457"/>
            <a:chExt cx="1604645" cy="991869"/>
          </a:xfrm>
        </p:grpSpPr>
        <p:pic>
          <p:nvPicPr>
            <p:cNvPr id="113" name="object 11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53009" y="9039226"/>
              <a:ext cx="1519198" cy="922503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17154" y="8977122"/>
              <a:ext cx="1590901" cy="735004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117149" y="897712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161837" y="9025172"/>
            <a:ext cx="1481455" cy="48346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30" dirty="0" err="1">
                <a:solidFill>
                  <a:srgbClr val="395699"/>
                </a:solidFill>
                <a:latin typeface="Verdana"/>
                <a:cs typeface="Verdana"/>
              </a:rPr>
              <a:t>Direc</a:t>
            </a:r>
            <a:r>
              <a:rPr lang="es-ES" sz="750" spc="30" dirty="0">
                <a:solidFill>
                  <a:srgbClr val="395699"/>
                </a:solidFill>
                <a:latin typeface="Verdana"/>
                <a:cs typeface="Verdana"/>
              </a:rPr>
              <a:t>c</a:t>
            </a:r>
            <a:r>
              <a:rPr sz="750" spc="3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/>
                <a:cs typeface="Verdana"/>
              </a:rPr>
              <a:t>Investigaciones</a:t>
            </a:r>
            <a:r>
              <a:rPr sz="750" spc="1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/>
                <a:cs typeface="Verdana"/>
              </a:rPr>
              <a:t>de </a:t>
            </a:r>
            <a:r>
              <a:rPr sz="750" spc="5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/>
                <a:cs typeface="Verdana"/>
              </a:rPr>
              <a:t>Protección</a:t>
            </a:r>
            <a:r>
              <a:rPr sz="750" spc="-7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395699"/>
                </a:solidFill>
                <a:latin typeface="Verdana"/>
                <a:cs typeface="Verdana"/>
              </a:rPr>
              <a:t>al</a:t>
            </a:r>
            <a:r>
              <a:rPr sz="750" spc="-7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/>
                <a:cs typeface="Verdana"/>
              </a:rPr>
              <a:t>Consumidor</a:t>
            </a:r>
            <a:r>
              <a:rPr sz="750" spc="3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/>
              <a:cs typeface="Verdana"/>
            </a:endParaRPr>
          </a:p>
          <a:p>
            <a:pPr algn="ctr"/>
            <a:r>
              <a:rPr lang="es-ES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Neyireth</a:t>
            </a: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 Briceño Ramírez</a:t>
            </a:r>
          </a:p>
          <a:p>
            <a:pPr algn="ctr"/>
            <a:r>
              <a:rPr sz="750" b="1" spc="-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750" b="1" spc="-28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es-ES" sz="750" i="1" u="sng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dirproteccion@sic.gov.co</a:t>
            </a:r>
            <a:endParaRPr lang="es-419" sz="750" i="1" u="sng" spc="3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3935540" y="8896803"/>
            <a:ext cx="1806311" cy="991869"/>
            <a:chOff x="3840026" y="8896803"/>
            <a:chExt cx="1901825" cy="991869"/>
          </a:xfrm>
        </p:grpSpPr>
        <p:pic>
          <p:nvPicPr>
            <p:cNvPr id="118" name="object 11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889235" y="8965583"/>
              <a:ext cx="1802839" cy="922503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846684" y="8903473"/>
              <a:ext cx="1887936" cy="734993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3846694" y="8903470"/>
              <a:ext cx="1888489" cy="735330"/>
            </a:xfrm>
            <a:custGeom>
              <a:avLst/>
              <a:gdLst/>
              <a:ahLst/>
              <a:cxnLst/>
              <a:rect l="l" t="t" r="r" b="b"/>
              <a:pathLst>
                <a:path w="1888489" h="735329">
                  <a:moveTo>
                    <a:pt x="1837267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837267" y="0"/>
                  </a:lnTo>
                  <a:lnTo>
                    <a:pt x="1856984" y="3981"/>
                  </a:lnTo>
                  <a:lnTo>
                    <a:pt x="1873086" y="14839"/>
                  </a:lnTo>
                  <a:lnTo>
                    <a:pt x="1883944" y="30942"/>
                  </a:lnTo>
                  <a:lnTo>
                    <a:pt x="1887926" y="50659"/>
                  </a:lnTo>
                  <a:lnTo>
                    <a:pt x="1887926" y="684344"/>
                  </a:lnTo>
                  <a:lnTo>
                    <a:pt x="1883944" y="704061"/>
                  </a:lnTo>
                  <a:lnTo>
                    <a:pt x="1873086" y="720164"/>
                  </a:lnTo>
                  <a:lnTo>
                    <a:pt x="1856984" y="731022"/>
                  </a:lnTo>
                  <a:lnTo>
                    <a:pt x="1837267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1" name="object 121"/>
          <p:cNvSpPr txBox="1"/>
          <p:nvPr/>
        </p:nvSpPr>
        <p:spPr>
          <a:xfrm>
            <a:off x="3905292" y="9101164"/>
            <a:ext cx="1793120" cy="57515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68580" algn="ctr">
              <a:lnSpc>
                <a:spcPts val="990"/>
              </a:lnSpc>
              <a:spcBef>
                <a:spcPts val="185"/>
              </a:spcBef>
            </a:pP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68580" algn="ctr">
              <a:lnSpc>
                <a:spcPts val="990"/>
              </a:lnSpc>
              <a:spcBef>
                <a:spcPts val="185"/>
              </a:spcBef>
            </a:pPr>
            <a:r>
              <a:rPr lang="es-ES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Wilson Mauricio Gómez Alarcón </a:t>
            </a:r>
            <a:endParaRPr lang="es-419" sz="75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i="1" u="sng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delprotecompetencia@sic.gov.co</a:t>
            </a:r>
            <a:endParaRPr lang="es-419" sz="750" i="1" u="sng" spc="-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68580">
              <a:lnSpc>
                <a:spcPts val="990"/>
              </a:lnSpc>
              <a:spcBef>
                <a:spcPts val="185"/>
              </a:spcBef>
            </a:pP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7878119" y="8850740"/>
            <a:ext cx="2004154" cy="922503"/>
            <a:chOff x="7864668" y="8824742"/>
            <a:chExt cx="2004154" cy="922503"/>
          </a:xfrm>
        </p:grpSpPr>
        <p:pic>
          <p:nvPicPr>
            <p:cNvPr id="123" name="object 12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864668" y="8824742"/>
              <a:ext cx="1802828" cy="922503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980896" y="8826202"/>
              <a:ext cx="1887926" cy="734993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7970853" y="8837516"/>
              <a:ext cx="1888489" cy="735330"/>
            </a:xfrm>
            <a:custGeom>
              <a:avLst/>
              <a:gdLst/>
              <a:ahLst/>
              <a:cxnLst/>
              <a:rect l="l" t="t" r="r" b="b"/>
              <a:pathLst>
                <a:path w="1888490" h="735329">
                  <a:moveTo>
                    <a:pt x="1837267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837267" y="0"/>
                  </a:lnTo>
                  <a:lnTo>
                    <a:pt x="1856988" y="3980"/>
                  </a:lnTo>
                  <a:lnTo>
                    <a:pt x="1873090" y="14835"/>
                  </a:lnTo>
                  <a:lnTo>
                    <a:pt x="1883945" y="30937"/>
                  </a:lnTo>
                  <a:lnTo>
                    <a:pt x="1887926" y="50659"/>
                  </a:lnTo>
                  <a:lnTo>
                    <a:pt x="1887926" y="684334"/>
                  </a:lnTo>
                  <a:lnTo>
                    <a:pt x="1883945" y="704056"/>
                  </a:lnTo>
                  <a:lnTo>
                    <a:pt x="1873090" y="720158"/>
                  </a:lnTo>
                  <a:lnTo>
                    <a:pt x="1856988" y="731013"/>
                  </a:lnTo>
                  <a:lnTo>
                    <a:pt x="1837267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7994812" y="8895256"/>
            <a:ext cx="1816100" cy="34753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Investigaciones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Reglamentos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Técnicos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ML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8284149" y="9235434"/>
            <a:ext cx="1324893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Ana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Prieto</a:t>
            </a:r>
            <a:r>
              <a:rPr sz="7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Rangel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382555" y="9374998"/>
            <a:ext cx="119062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61"/>
              </a:rPr>
              <a:t>amprieto@sic.gov.co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5947915" y="8898110"/>
            <a:ext cx="1604645" cy="991869"/>
            <a:chOff x="5947915" y="8898110"/>
            <a:chExt cx="1604645" cy="991869"/>
          </a:xfrm>
        </p:grpSpPr>
        <p:pic>
          <p:nvPicPr>
            <p:cNvPr id="130" name="object 13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990438" y="8966889"/>
              <a:ext cx="1519198" cy="922503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954582" y="8904770"/>
              <a:ext cx="1590911" cy="735014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5954582" y="890477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6098351" y="8952830"/>
            <a:ext cx="1283335" cy="34753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Protección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-2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Promoción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997043" y="9289075"/>
            <a:ext cx="1485900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lang="es-CO" sz="7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Nicolás Iregui Tarquino</a:t>
            </a:r>
            <a:endParaRPr lang="es-ES" sz="70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0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niregui@sic.gov.co</a:t>
            </a:r>
            <a:endParaRPr lang="es-ES" sz="70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7" name="object 1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69289" y="8901523"/>
            <a:ext cx="1668652" cy="677569"/>
          </a:xfrm>
          <a:prstGeom prst="rect">
            <a:avLst/>
          </a:prstGeom>
        </p:spPr>
      </p:pic>
      <p:sp>
        <p:nvSpPr>
          <p:cNvPr id="138" name="object 138"/>
          <p:cNvSpPr/>
          <p:nvPr/>
        </p:nvSpPr>
        <p:spPr>
          <a:xfrm>
            <a:off x="10169299" y="8901526"/>
            <a:ext cx="1669070" cy="677868"/>
          </a:xfrm>
          <a:custGeom>
            <a:avLst/>
            <a:gdLst/>
            <a:ahLst/>
            <a:cxnLst/>
            <a:rect l="l" t="t" r="r" b="b"/>
            <a:pathLst>
              <a:path w="1591309" h="793115">
                <a:moveTo>
                  <a:pt x="1540252" y="792765"/>
                </a:moveTo>
                <a:lnTo>
                  <a:pt x="50659" y="792765"/>
                </a:lnTo>
                <a:lnTo>
                  <a:pt x="30942" y="788785"/>
                </a:lnTo>
                <a:lnTo>
                  <a:pt x="14839" y="777930"/>
                </a:lnTo>
                <a:lnTo>
                  <a:pt x="3981" y="761827"/>
                </a:lnTo>
                <a:lnTo>
                  <a:pt x="0" y="7421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1540252" y="0"/>
                </a:lnTo>
                <a:lnTo>
                  <a:pt x="1559969" y="3980"/>
                </a:lnTo>
                <a:lnTo>
                  <a:pt x="1576072" y="14835"/>
                </a:lnTo>
                <a:lnTo>
                  <a:pt x="1586929" y="30937"/>
                </a:lnTo>
                <a:lnTo>
                  <a:pt x="1590911" y="50659"/>
                </a:lnTo>
                <a:lnTo>
                  <a:pt x="1590911" y="742106"/>
                </a:lnTo>
                <a:lnTo>
                  <a:pt x="1586929" y="761827"/>
                </a:lnTo>
                <a:lnTo>
                  <a:pt x="1576072" y="777930"/>
                </a:lnTo>
                <a:lnTo>
                  <a:pt x="1559969" y="788785"/>
                </a:lnTo>
                <a:lnTo>
                  <a:pt x="1540252" y="7927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11946641" y="8913788"/>
            <a:ext cx="1737490" cy="641865"/>
          </a:xfrm>
          <a:custGeom>
            <a:avLst/>
            <a:gdLst/>
            <a:ahLst/>
            <a:cxnLst/>
            <a:rect l="l" t="t" r="r" b="b"/>
            <a:pathLst>
              <a:path w="1591309" h="735329">
                <a:moveTo>
                  <a:pt x="1540252" y="734993"/>
                </a:moveTo>
                <a:lnTo>
                  <a:pt x="50659" y="734993"/>
                </a:lnTo>
                <a:lnTo>
                  <a:pt x="30946" y="731013"/>
                </a:lnTo>
                <a:lnTo>
                  <a:pt x="14843" y="720158"/>
                </a:lnTo>
                <a:lnTo>
                  <a:pt x="3983" y="704056"/>
                </a:lnTo>
                <a:lnTo>
                  <a:pt x="0" y="684334"/>
                </a:lnTo>
                <a:lnTo>
                  <a:pt x="0" y="50659"/>
                </a:lnTo>
                <a:lnTo>
                  <a:pt x="3983" y="30937"/>
                </a:lnTo>
                <a:lnTo>
                  <a:pt x="14843" y="14835"/>
                </a:lnTo>
                <a:lnTo>
                  <a:pt x="30946" y="3980"/>
                </a:lnTo>
                <a:lnTo>
                  <a:pt x="50659" y="0"/>
                </a:lnTo>
                <a:lnTo>
                  <a:pt x="1540252" y="0"/>
                </a:lnTo>
                <a:lnTo>
                  <a:pt x="1559973" y="3980"/>
                </a:lnTo>
                <a:lnTo>
                  <a:pt x="1576075" y="14835"/>
                </a:lnTo>
                <a:lnTo>
                  <a:pt x="1586931" y="30937"/>
                </a:lnTo>
                <a:lnTo>
                  <a:pt x="1590911" y="50659"/>
                </a:lnTo>
                <a:lnTo>
                  <a:pt x="1590911" y="684334"/>
                </a:lnTo>
                <a:lnTo>
                  <a:pt x="1586931" y="704056"/>
                </a:lnTo>
                <a:lnTo>
                  <a:pt x="1576075" y="720158"/>
                </a:lnTo>
                <a:lnTo>
                  <a:pt x="1559973" y="731013"/>
                </a:lnTo>
                <a:lnTo>
                  <a:pt x="1540252" y="734993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0201083" y="8947757"/>
            <a:ext cx="1626842" cy="57836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18110" marR="110489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lang="es-ES"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nvest</a:t>
            </a:r>
            <a:r>
              <a:rPr lang="es-ES"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Personales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Carolina García Molina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ES_tradnl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" action="ppaction://noaction"/>
              </a:rPr>
              <a:t>habeasdata@sic.gov.co</a:t>
            </a:r>
            <a:endParaRPr lang="es-ES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47" name="object 147"/>
          <p:cNvGrpSpPr/>
          <p:nvPr/>
        </p:nvGrpSpPr>
        <p:grpSpPr>
          <a:xfrm>
            <a:off x="110481" y="9871816"/>
            <a:ext cx="1604645" cy="957402"/>
            <a:chOff x="110481" y="9871815"/>
            <a:chExt cx="1604645" cy="991869"/>
          </a:xfrm>
        </p:grpSpPr>
        <p:pic>
          <p:nvPicPr>
            <p:cNvPr id="148" name="object 148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151" name="object 151"/>
          <p:cNvSpPr txBox="1"/>
          <p:nvPr/>
        </p:nvSpPr>
        <p:spPr>
          <a:xfrm>
            <a:off x="35966" y="9901437"/>
            <a:ext cx="1756727" cy="27058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Investigaciones A.</a:t>
            </a:r>
          </a:p>
        </p:txBody>
      </p:sp>
      <p:sp>
        <p:nvSpPr>
          <p:cNvPr id="152" name="object 152"/>
          <p:cNvSpPr txBox="1"/>
          <p:nvPr/>
        </p:nvSpPr>
        <p:spPr>
          <a:xfrm>
            <a:off x="131669" y="10174823"/>
            <a:ext cx="1548130" cy="37510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Neyireth</a:t>
            </a: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 Briceño Ramírez</a:t>
            </a:r>
          </a:p>
          <a:p>
            <a:pPr algn="ctr"/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nbriceno@sic.gov.co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877663" y="12629488"/>
            <a:ext cx="1977354" cy="991869"/>
            <a:chOff x="900112" y="11642404"/>
            <a:chExt cx="1741805" cy="991869"/>
          </a:xfrm>
        </p:grpSpPr>
        <p:pic>
          <p:nvPicPr>
            <p:cNvPr id="155" name="object 15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45725" y="11711182"/>
              <a:ext cx="1650385" cy="922503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906779" y="11649070"/>
              <a:ext cx="1728278" cy="734993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906780" y="11649071"/>
              <a:ext cx="1728470" cy="735330"/>
            </a:xfrm>
            <a:custGeom>
              <a:avLst/>
              <a:gdLst/>
              <a:ahLst/>
              <a:cxnLst/>
              <a:rect l="l" t="t" r="r" b="b"/>
              <a:pathLst>
                <a:path w="1728470" h="735329">
                  <a:moveTo>
                    <a:pt x="1677619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77619" y="0"/>
                  </a:lnTo>
                  <a:lnTo>
                    <a:pt x="1697336" y="3980"/>
                  </a:lnTo>
                  <a:lnTo>
                    <a:pt x="1713439" y="14835"/>
                  </a:lnTo>
                  <a:lnTo>
                    <a:pt x="1724297" y="30937"/>
                  </a:lnTo>
                  <a:lnTo>
                    <a:pt x="1728278" y="50659"/>
                  </a:lnTo>
                  <a:lnTo>
                    <a:pt x="1728278" y="684334"/>
                  </a:lnTo>
                  <a:lnTo>
                    <a:pt x="1724297" y="704056"/>
                  </a:lnTo>
                  <a:lnTo>
                    <a:pt x="1713439" y="720158"/>
                  </a:lnTo>
                  <a:lnTo>
                    <a:pt x="1697336" y="731013"/>
                  </a:lnTo>
                  <a:lnTo>
                    <a:pt x="1677619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58" name="object 158"/>
          <p:cNvSpPr txBox="1"/>
          <p:nvPr/>
        </p:nvSpPr>
        <p:spPr>
          <a:xfrm>
            <a:off x="1050439" y="12672588"/>
            <a:ext cx="1640839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Red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Nal</a:t>
            </a:r>
            <a:r>
              <a:rPr lang="es-ES"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de Protección al Consumidor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022498" y="12987682"/>
            <a:ext cx="1668780" cy="25776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ES" sz="750" b="1" spc="3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Arturo Martínez Ochoa</a:t>
            </a:r>
            <a:endParaRPr lang="es-CO" sz="75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amartinezo@sic.gov.co</a:t>
            </a:r>
            <a:endParaRPr lang="es-ES" sz="750" i="1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60" name="object 160"/>
          <p:cNvGrpSpPr/>
          <p:nvPr/>
        </p:nvGrpSpPr>
        <p:grpSpPr>
          <a:xfrm>
            <a:off x="1957932" y="9862421"/>
            <a:ext cx="1767839" cy="991869"/>
            <a:chOff x="1959239" y="9871815"/>
            <a:chExt cx="1767839" cy="991869"/>
          </a:xfrm>
        </p:grpSpPr>
        <p:pic>
          <p:nvPicPr>
            <p:cNvPr id="161" name="object 161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005437" y="9940583"/>
              <a:ext cx="1674863" cy="922503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965910" y="9878480"/>
              <a:ext cx="1753912" cy="734993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1965906" y="98784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4" y="3980"/>
                  </a:lnTo>
                  <a:lnTo>
                    <a:pt x="1739086" y="14835"/>
                  </a:lnTo>
                  <a:lnTo>
                    <a:pt x="1749942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2" y="704056"/>
                  </a:lnTo>
                  <a:lnTo>
                    <a:pt x="1739086" y="720158"/>
                  </a:lnTo>
                  <a:lnTo>
                    <a:pt x="1722984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4" name="object 164"/>
          <p:cNvSpPr txBox="1"/>
          <p:nvPr/>
        </p:nvSpPr>
        <p:spPr>
          <a:xfrm>
            <a:off x="1981654" y="9914144"/>
            <a:ext cx="1746727" cy="61683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Inves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Admi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los Reg.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Servi.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Postales</a:t>
            </a:r>
          </a:p>
          <a:p>
            <a:pPr algn="ctr"/>
            <a:r>
              <a:rPr lang="es-419" sz="750" b="1" spc="5" dirty="0">
                <a:solidFill>
                  <a:srgbClr val="C00000"/>
                </a:solidFill>
                <a:latin typeface="Verdana"/>
              </a:rPr>
              <a:t>Martha Liliana Fandiño Vergara </a:t>
            </a:r>
            <a:r>
              <a:rPr lang="es-419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mfandino@sic.gov.co</a:t>
            </a:r>
            <a:endParaRPr lang="es-419" sz="750" u="sng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65" name="object 165"/>
          <p:cNvGrpSpPr/>
          <p:nvPr/>
        </p:nvGrpSpPr>
        <p:grpSpPr>
          <a:xfrm>
            <a:off x="1968542" y="10747239"/>
            <a:ext cx="1767839" cy="991869"/>
            <a:chOff x="1959244" y="10699915"/>
            <a:chExt cx="1767839" cy="991869"/>
          </a:xfrm>
        </p:grpSpPr>
        <p:pic>
          <p:nvPicPr>
            <p:cNvPr id="166" name="object 16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005432" y="10768683"/>
              <a:ext cx="1674873" cy="922503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965910" y="10706587"/>
              <a:ext cx="1753922" cy="734993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1965912" y="107065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0" y="3980"/>
                  </a:lnTo>
                  <a:lnTo>
                    <a:pt x="1739083" y="14835"/>
                  </a:lnTo>
                  <a:lnTo>
                    <a:pt x="1749940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0" y="704056"/>
                  </a:lnTo>
                  <a:lnTo>
                    <a:pt x="1739083" y="720158"/>
                  </a:lnTo>
                  <a:lnTo>
                    <a:pt x="1722980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9" name="object 169"/>
          <p:cNvSpPr txBox="1"/>
          <p:nvPr/>
        </p:nvSpPr>
        <p:spPr>
          <a:xfrm>
            <a:off x="2009620" y="10815432"/>
            <a:ext cx="1650984" cy="61683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Ave.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Preli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Vig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del los Reg.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Portales</a:t>
            </a:r>
          </a:p>
          <a:p>
            <a:pPr lvl="0" algn="ctr">
              <a:defRPr/>
            </a:pPr>
            <a:r>
              <a:rPr lang="es-419" sz="750" b="1" dirty="0">
                <a:solidFill>
                  <a:srgbClr val="C00000"/>
                </a:solidFill>
                <a:latin typeface="Verdana"/>
              </a:rPr>
              <a:t>Álvaro Enrique Gálvez Mora </a:t>
            </a:r>
          </a:p>
          <a:p>
            <a:pPr lvl="0" algn="ctr">
              <a:defRPr/>
            </a:pPr>
            <a:r>
              <a:rPr lang="es-419" sz="750" i="1" u="sng" spc="10" dirty="0">
                <a:solidFill>
                  <a:srgbClr val="5B6365"/>
                </a:solidFill>
                <a:latin typeface="Verdana"/>
              </a:rPr>
              <a:t>agalvez@sic.gov.co</a:t>
            </a:r>
            <a:endParaRPr lang="es-ES" sz="750" spc="25" dirty="0">
              <a:solidFill>
                <a:srgbClr val="395699"/>
              </a:solidFill>
              <a:latin typeface="Verdana"/>
            </a:endParaRPr>
          </a:p>
        </p:txBody>
      </p:sp>
      <p:pic>
        <p:nvPicPr>
          <p:cNvPr id="171" name="object 171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1921079" y="8978305"/>
            <a:ext cx="1654579" cy="835525"/>
          </a:xfrm>
          <a:prstGeom prst="rect">
            <a:avLst/>
          </a:prstGeom>
        </p:spPr>
      </p:pic>
      <p:pic>
        <p:nvPicPr>
          <p:cNvPr id="172" name="object 172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1856891" y="8970819"/>
            <a:ext cx="1847777" cy="739685"/>
          </a:xfrm>
          <a:prstGeom prst="rect">
            <a:avLst/>
          </a:prstGeom>
        </p:spPr>
      </p:pic>
      <p:sp>
        <p:nvSpPr>
          <p:cNvPr id="173" name="object 173"/>
          <p:cNvSpPr/>
          <p:nvPr/>
        </p:nvSpPr>
        <p:spPr>
          <a:xfrm>
            <a:off x="1856888" y="8970820"/>
            <a:ext cx="1847776" cy="739775"/>
          </a:xfrm>
          <a:custGeom>
            <a:avLst/>
            <a:gdLst/>
            <a:ahLst/>
            <a:cxnLst/>
            <a:rect l="l" t="t" r="r" b="b"/>
            <a:pathLst>
              <a:path w="1732914" h="739775">
                <a:moveTo>
                  <a:pt x="1682016" y="739674"/>
                </a:moveTo>
                <a:lnTo>
                  <a:pt x="50659" y="739674"/>
                </a:lnTo>
                <a:lnTo>
                  <a:pt x="30942" y="735694"/>
                </a:lnTo>
                <a:lnTo>
                  <a:pt x="14839" y="724839"/>
                </a:lnTo>
                <a:lnTo>
                  <a:pt x="3981" y="708736"/>
                </a:lnTo>
                <a:lnTo>
                  <a:pt x="0" y="689015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1682016" y="0"/>
                </a:lnTo>
                <a:lnTo>
                  <a:pt x="1701738" y="3980"/>
                </a:lnTo>
                <a:lnTo>
                  <a:pt x="1717840" y="14835"/>
                </a:lnTo>
                <a:lnTo>
                  <a:pt x="1728695" y="30937"/>
                </a:lnTo>
                <a:lnTo>
                  <a:pt x="1732676" y="50659"/>
                </a:lnTo>
                <a:lnTo>
                  <a:pt x="1732676" y="689015"/>
                </a:lnTo>
                <a:lnTo>
                  <a:pt x="1728695" y="708736"/>
                </a:lnTo>
                <a:lnTo>
                  <a:pt x="1717840" y="724839"/>
                </a:lnTo>
                <a:lnTo>
                  <a:pt x="1701738" y="735694"/>
                </a:lnTo>
                <a:lnTo>
                  <a:pt x="1682016" y="739674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1856889" y="8977122"/>
            <a:ext cx="1847775" cy="73225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vestigaciones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spc="35" dirty="0">
                <a:solidFill>
                  <a:srgbClr val="395699"/>
                </a:solidFill>
                <a:latin typeface="Verdana"/>
                <a:cs typeface="Verdana"/>
              </a:rPr>
              <a:t>Protección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Usuarios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Comunicaciones</a:t>
            </a:r>
            <a:endParaRPr lang="es-ES"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Tatiana Marcela Luque Mendoza  </a:t>
            </a:r>
            <a:endParaRPr lang="es-CO" sz="750" b="1" spc="5" dirty="0">
              <a:solidFill>
                <a:srgbClr val="C00000"/>
              </a:solidFill>
              <a:latin typeface="Verdana"/>
              <a:cs typeface="Verdana"/>
            </a:endParaRPr>
          </a:p>
          <a:p>
            <a:pPr algn="ctr"/>
            <a:r>
              <a:rPr lang="es-CO" sz="750" i="1" u="sng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contactenos@sic.gov.co</a:t>
            </a:r>
            <a:endParaRPr lang="es-419" sz="750" i="1" u="sng" spc="3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eaLnBrk="1" latinLnBrk="0" hangingPunct="1"/>
            <a:endParaRPr lang="es-CO" sz="750" b="1" spc="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7313920" y="3443504"/>
            <a:ext cx="2257425" cy="5648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3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Empresarial</a:t>
            </a:r>
            <a:endParaRPr lang="es-419" sz="850" spc="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Iván Darío Hernández Rodríguez</a:t>
            </a: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s-ES_tradnl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oscae@sic.gov.co</a:t>
            </a:r>
            <a:endParaRPr lang="es-419" sz="850" i="1" u="sng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80" name="object 180"/>
          <p:cNvGrpSpPr/>
          <p:nvPr/>
        </p:nvGrpSpPr>
        <p:grpSpPr>
          <a:xfrm>
            <a:off x="11761337" y="3413804"/>
            <a:ext cx="2684145" cy="907415"/>
            <a:chOff x="11761337" y="3413804"/>
            <a:chExt cx="2684145" cy="907415"/>
          </a:xfrm>
        </p:grpSpPr>
        <p:pic>
          <p:nvPicPr>
            <p:cNvPr id="181" name="object 181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1827925" y="3477007"/>
              <a:ext cx="2550528" cy="843850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1767735" y="3420204"/>
              <a:ext cx="2670914" cy="672318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11767736" y="3420203"/>
              <a:ext cx="2671445" cy="672465"/>
            </a:xfrm>
            <a:custGeom>
              <a:avLst/>
              <a:gdLst/>
              <a:ahLst/>
              <a:cxnLst/>
              <a:rect l="l" t="t" r="r" b="b"/>
              <a:pathLst>
                <a:path w="2671444" h="672464">
                  <a:moveTo>
                    <a:pt x="2620255" y="672318"/>
                  </a:moveTo>
                  <a:lnTo>
                    <a:pt x="50659" y="672318"/>
                  </a:lnTo>
                  <a:lnTo>
                    <a:pt x="30937" y="668338"/>
                  </a:lnTo>
                  <a:lnTo>
                    <a:pt x="14835" y="657482"/>
                  </a:lnTo>
                  <a:lnTo>
                    <a:pt x="3980" y="641380"/>
                  </a:lnTo>
                  <a:lnTo>
                    <a:pt x="0" y="621659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21659"/>
                  </a:lnTo>
                  <a:lnTo>
                    <a:pt x="2666934" y="641380"/>
                  </a:lnTo>
                  <a:lnTo>
                    <a:pt x="2656079" y="657482"/>
                  </a:lnTo>
                  <a:lnTo>
                    <a:pt x="2639976" y="668338"/>
                  </a:lnTo>
                  <a:lnTo>
                    <a:pt x="2620255" y="67231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84" name="object 184"/>
          <p:cNvSpPr txBox="1"/>
          <p:nvPr/>
        </p:nvSpPr>
        <p:spPr>
          <a:xfrm>
            <a:off x="11933591" y="3504295"/>
            <a:ext cx="233934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Financie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Magda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Yiber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Ramírez Rodríguez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ES" sz="850" i="1" spc="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6"/>
              </a:rPr>
              <a:t>myramirez</a:t>
            </a:r>
            <a:r>
              <a:rPr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6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86" name="object 186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11788639" y="5495058"/>
            <a:ext cx="2550528" cy="977578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11728450" y="5429251"/>
            <a:ext cx="2670914" cy="797644"/>
          </a:xfrm>
          <a:prstGeom prst="rect">
            <a:avLst/>
          </a:prstGeom>
        </p:spPr>
      </p:pic>
      <p:sp>
        <p:nvSpPr>
          <p:cNvPr id="188" name="object 188"/>
          <p:cNvSpPr/>
          <p:nvPr/>
        </p:nvSpPr>
        <p:spPr>
          <a:xfrm>
            <a:off x="11728450" y="5429250"/>
            <a:ext cx="2671445" cy="779033"/>
          </a:xfrm>
          <a:custGeom>
            <a:avLst/>
            <a:gdLst/>
            <a:ahLst/>
            <a:cxnLst/>
            <a:rect l="l" t="t" r="r" b="b"/>
            <a:pathLst>
              <a:path w="2671444" h="672464">
                <a:moveTo>
                  <a:pt x="2620255" y="672318"/>
                </a:moveTo>
                <a:lnTo>
                  <a:pt x="50659" y="672318"/>
                </a:lnTo>
                <a:lnTo>
                  <a:pt x="30937" y="668338"/>
                </a:lnTo>
                <a:lnTo>
                  <a:pt x="14835" y="657482"/>
                </a:lnTo>
                <a:lnTo>
                  <a:pt x="3980" y="641380"/>
                </a:lnTo>
                <a:lnTo>
                  <a:pt x="0" y="621659"/>
                </a:lnTo>
                <a:lnTo>
                  <a:pt x="0" y="50659"/>
                </a:lnTo>
                <a:lnTo>
                  <a:pt x="3980" y="30937"/>
                </a:lnTo>
                <a:lnTo>
                  <a:pt x="14835" y="14835"/>
                </a:lnTo>
                <a:lnTo>
                  <a:pt x="30937" y="3980"/>
                </a:lnTo>
                <a:lnTo>
                  <a:pt x="50659" y="0"/>
                </a:lnTo>
                <a:lnTo>
                  <a:pt x="2620255" y="0"/>
                </a:lnTo>
                <a:lnTo>
                  <a:pt x="2639976" y="3980"/>
                </a:lnTo>
                <a:lnTo>
                  <a:pt x="2656079" y="14835"/>
                </a:lnTo>
                <a:lnTo>
                  <a:pt x="2666934" y="30937"/>
                </a:lnTo>
                <a:lnTo>
                  <a:pt x="2670914" y="50659"/>
                </a:lnTo>
                <a:lnTo>
                  <a:pt x="2670914" y="621659"/>
                </a:lnTo>
                <a:lnTo>
                  <a:pt x="2666934" y="641380"/>
                </a:lnTo>
                <a:lnTo>
                  <a:pt x="2656079" y="657482"/>
                </a:lnTo>
                <a:lnTo>
                  <a:pt x="2639976" y="668338"/>
                </a:lnTo>
                <a:lnTo>
                  <a:pt x="2620255" y="672318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8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11837941" y="5570858"/>
            <a:ext cx="2439183" cy="44268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Administrativa</a:t>
            </a:r>
            <a:endParaRPr lang="es-419" sz="8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lang="es-ES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Luisa Fernanda Hernández Carrillo </a:t>
            </a:r>
          </a:p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lang="es-ES_tradnl"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" action="ppaction://noaction"/>
              </a:rPr>
              <a:t>direccionadministrativa@sic.gov.co</a:t>
            </a:r>
            <a:endParaRPr sz="850" i="1" spc="-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90" name="object 190"/>
          <p:cNvGrpSpPr/>
          <p:nvPr/>
        </p:nvGrpSpPr>
        <p:grpSpPr>
          <a:xfrm>
            <a:off x="18386837" y="4449295"/>
            <a:ext cx="1591310" cy="948940"/>
            <a:chOff x="18386837" y="4449295"/>
            <a:chExt cx="1591310" cy="948940"/>
          </a:xfrm>
        </p:grpSpPr>
        <p:pic>
          <p:nvPicPr>
            <p:cNvPr id="191" name="object 191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8422692" y="4511399"/>
              <a:ext cx="1519198" cy="886836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8386843" y="4449295"/>
              <a:ext cx="1590901" cy="734993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18386837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94" name="object 194"/>
          <p:cNvSpPr txBox="1"/>
          <p:nvPr/>
        </p:nvSpPr>
        <p:spPr>
          <a:xfrm>
            <a:off x="18391847" y="4489899"/>
            <a:ext cx="1581150" cy="616707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065" marR="5080" algn="ctr">
              <a:lnSpc>
                <a:spcPts val="890"/>
              </a:lnSpc>
              <a:spcBef>
                <a:spcPts val="26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Desarollo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Talento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Humano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0175" marR="122555" algn="ctr">
              <a:lnSpc>
                <a:spcPct val="79800"/>
              </a:lnSpc>
              <a:spcBef>
                <a:spcPts val="95"/>
              </a:spcBef>
            </a:pPr>
            <a:r>
              <a:rPr lang="es-CO" sz="850" b="1" spc="-2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Dayra</a:t>
            </a:r>
            <a:r>
              <a:rPr lang="es-CO"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Constanza Álvarez Bernal</a:t>
            </a:r>
            <a:endParaRPr lang="es-419" sz="850" b="1" spc="-2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0175" marR="122555" algn="ctr">
              <a:lnSpc>
                <a:spcPct val="79800"/>
              </a:lnSpc>
              <a:spcBef>
                <a:spcPts val="95"/>
              </a:spcBef>
            </a:pPr>
            <a:r>
              <a:rPr lang="es-ES" sz="850" i="1" spc="-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0"/>
              </a:rPr>
              <a:t>dcalvarez</a:t>
            </a:r>
            <a:r>
              <a:rPr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0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95" name="object 195"/>
          <p:cNvGrpSpPr/>
          <p:nvPr/>
        </p:nvGrpSpPr>
        <p:grpSpPr>
          <a:xfrm>
            <a:off x="16694820" y="4434901"/>
            <a:ext cx="1591310" cy="941190"/>
            <a:chOff x="16694820" y="4435456"/>
            <a:chExt cx="1591310" cy="873183"/>
          </a:xfrm>
        </p:grpSpPr>
        <p:pic>
          <p:nvPicPr>
            <p:cNvPr id="196" name="object 196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6730676" y="4435456"/>
              <a:ext cx="1471304" cy="873183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6694828" y="4449295"/>
              <a:ext cx="1590901" cy="734993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16694820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99" name="object 199"/>
          <p:cNvSpPr txBox="1"/>
          <p:nvPr/>
        </p:nvSpPr>
        <p:spPr>
          <a:xfrm>
            <a:off x="16755211" y="4529073"/>
            <a:ext cx="1482725" cy="80842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Notificaciones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Certificaciones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Diana Carolina González Cely </a:t>
            </a: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CO"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7"/>
              </a:rPr>
              <a:t>dcgonzalez@sic.gov.co</a:t>
            </a:r>
            <a:endParaRPr lang="es-CO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18745" marR="111125" algn="ctr">
              <a:lnSpc>
                <a:spcPct val="93800"/>
              </a:lnSpc>
              <a:spcBef>
                <a:spcPts val="70"/>
              </a:spcBef>
            </a:pP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00" name="object 200"/>
          <p:cNvGrpSpPr/>
          <p:nvPr/>
        </p:nvGrpSpPr>
        <p:grpSpPr>
          <a:xfrm>
            <a:off x="15012622" y="4393083"/>
            <a:ext cx="1516246" cy="959967"/>
            <a:chOff x="15012936" y="4395016"/>
            <a:chExt cx="1591310" cy="922503"/>
          </a:xfrm>
        </p:grpSpPr>
        <p:pic>
          <p:nvPicPr>
            <p:cNvPr id="201" name="object 20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5048791" y="4395016"/>
              <a:ext cx="1519198" cy="922503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5012943" y="4449294"/>
              <a:ext cx="1590901" cy="734993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15012936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04" name="object 204"/>
          <p:cNvSpPr txBox="1"/>
          <p:nvPr/>
        </p:nvSpPr>
        <p:spPr>
          <a:xfrm>
            <a:off x="15120788" y="4449372"/>
            <a:ext cx="1375410" cy="83420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16205" marR="10858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</a:t>
            </a:r>
            <a:endParaRPr lang="es-419" sz="8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Luz Marina Ulloa De Zambrano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lulloa@sic.gov.co</a:t>
            </a:r>
          </a:p>
          <a:p>
            <a:pPr marL="116205" marR="108585" algn="ctr">
              <a:lnSpc>
                <a:spcPts val="990"/>
              </a:lnSpc>
              <a:spcBef>
                <a:spcPts val="185"/>
              </a:spcBef>
            </a:pP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05" name="object 205"/>
          <p:cNvGrpSpPr/>
          <p:nvPr/>
        </p:nvGrpSpPr>
        <p:grpSpPr>
          <a:xfrm>
            <a:off x="13281754" y="4449295"/>
            <a:ext cx="1640404" cy="902068"/>
            <a:chOff x="13331049" y="4449295"/>
            <a:chExt cx="1591310" cy="902068"/>
          </a:xfrm>
        </p:grpSpPr>
        <p:pic>
          <p:nvPicPr>
            <p:cNvPr id="206" name="object 206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3366906" y="4511399"/>
              <a:ext cx="1497021" cy="839964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3331056" y="4449295"/>
              <a:ext cx="1590901" cy="734993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13331049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09" name="object 209"/>
          <p:cNvSpPr txBox="1"/>
          <p:nvPr/>
        </p:nvSpPr>
        <p:spPr>
          <a:xfrm>
            <a:off x="13326927" y="4469635"/>
            <a:ext cx="1599565" cy="555921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Disciplinario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9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terno</a:t>
            </a:r>
            <a:endParaRPr lang="es-ES" sz="850" spc="25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850" spc="25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Gabriel Turbay Velandia</a:t>
            </a:r>
          </a:p>
          <a:p>
            <a:pPr algn="ctr">
              <a:lnSpc>
                <a:spcPts val="990"/>
              </a:lnSpc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6"/>
              </a:rPr>
              <a:t>grdisciplinario@sic.gov.co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16511250" y="5462555"/>
            <a:ext cx="1622783" cy="56233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Docume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tal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Archi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850" spc="4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endParaRPr lang="es-ES" sz="850" b="1" spc="-10" dirty="0">
              <a:solidFill>
                <a:srgbClr val="F8B344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lang="es-CO" sz="850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Ludis</a:t>
            </a:r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Elvira </a:t>
            </a:r>
            <a:r>
              <a:rPr lang="es-CO" sz="850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Agamez</a:t>
            </a:r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Ordoñez</a:t>
            </a:r>
          </a:p>
        </p:txBody>
      </p:sp>
      <p:sp>
        <p:nvSpPr>
          <p:cNvPr id="216" name="object 216"/>
          <p:cNvSpPr txBox="1"/>
          <p:nvPr/>
        </p:nvSpPr>
        <p:spPr>
          <a:xfrm>
            <a:off x="16807917" y="5997635"/>
            <a:ext cx="1377315" cy="14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850" i="1" spc="-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7"/>
              </a:rPr>
              <a:t>lagamez</a:t>
            </a:r>
            <a:r>
              <a:rPr sz="8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7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17" name="object 217"/>
          <p:cNvGrpSpPr/>
          <p:nvPr/>
        </p:nvGrpSpPr>
        <p:grpSpPr>
          <a:xfrm>
            <a:off x="14471854" y="5417421"/>
            <a:ext cx="1948123" cy="939274"/>
            <a:chOff x="14528328" y="5429250"/>
            <a:chExt cx="1711325" cy="916607"/>
          </a:xfrm>
        </p:grpSpPr>
        <p:pic>
          <p:nvPicPr>
            <p:cNvPr id="218" name="object 2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429250"/>
              <a:ext cx="1623201" cy="916607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21" name="object 221"/>
          <p:cNvSpPr txBox="1"/>
          <p:nvPr/>
        </p:nvSpPr>
        <p:spPr>
          <a:xfrm>
            <a:off x="14488264" y="5495022"/>
            <a:ext cx="1916503" cy="50654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57150" marR="49530" algn="ctr">
              <a:lnSpc>
                <a:spcPts val="830"/>
              </a:lnSpc>
              <a:spcBef>
                <a:spcPts val="310"/>
              </a:spcBef>
            </a:pPr>
            <a:r>
              <a:rPr lang="es-CO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Servi Administ</a:t>
            </a:r>
            <a:r>
              <a:rPr lang="es-CO"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lang="es-CO"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lang="es-CO"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ti</a:t>
            </a:r>
            <a:r>
              <a:rPr lang="es-CO"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lang="es-CO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lang="es-CO"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lang="es-CO"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Recu</a:t>
            </a:r>
            <a:r>
              <a:rPr lang="es-CO"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rs</a:t>
            </a:r>
            <a:r>
              <a:rPr lang="es-CO"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Físicos</a:t>
            </a:r>
            <a:endParaRPr lang="es-CO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Alfonso José Cabarcas Mejía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acabarcas@sic.gov.co</a:t>
            </a:r>
          </a:p>
        </p:txBody>
      </p:sp>
      <p:sp>
        <p:nvSpPr>
          <p:cNvPr id="222" name="object 222"/>
          <p:cNvSpPr txBox="1"/>
          <p:nvPr/>
        </p:nvSpPr>
        <p:spPr>
          <a:xfrm>
            <a:off x="18312902" y="5563297"/>
            <a:ext cx="1661065" cy="4135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>
            <a:defPPr>
              <a:defRPr lang="es-CO"/>
            </a:defPPr>
            <a:lvl1pPr marL="12700" marR="5080" algn="ctr">
              <a:lnSpc>
                <a:spcPts val="990"/>
              </a:lnSpc>
              <a:spcBef>
                <a:spcPts val="185"/>
              </a:spcBef>
              <a:defRPr sz="850" spc="25">
                <a:solidFill>
                  <a:srgbClr val="395699"/>
                </a:solidFill>
                <a:latin typeface="Verdana"/>
                <a:cs typeface="Verdana"/>
              </a:defRPr>
            </a:lvl1pPr>
          </a:lstStyle>
          <a:p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Grupo de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Contratación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Zully</a:t>
            </a:r>
            <a:r>
              <a:rPr lang="es-CO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Edith Ávila Rodríguez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i="1" u="sng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zeavila@sic.gov.co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23" name="object 223"/>
          <p:cNvGrpSpPr/>
          <p:nvPr/>
        </p:nvGrpSpPr>
        <p:grpSpPr>
          <a:xfrm>
            <a:off x="3943303" y="9707350"/>
            <a:ext cx="1751330" cy="991869"/>
            <a:chOff x="3943303" y="9707350"/>
            <a:chExt cx="1751330" cy="991869"/>
          </a:xfrm>
        </p:grpSpPr>
        <p:pic>
          <p:nvPicPr>
            <p:cNvPr id="224" name="object 22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3989122" y="9776129"/>
              <a:ext cx="1659149" cy="922503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949968" y="9714020"/>
              <a:ext cx="1737468" cy="735004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3949970" y="9714017"/>
              <a:ext cx="1737995" cy="735330"/>
            </a:xfrm>
            <a:custGeom>
              <a:avLst/>
              <a:gdLst/>
              <a:ahLst/>
              <a:cxnLst/>
              <a:rect l="l" t="t" r="r" b="b"/>
              <a:pathLst>
                <a:path w="1737995" h="735329">
                  <a:moveTo>
                    <a:pt x="1686799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686799" y="0"/>
                  </a:lnTo>
                  <a:lnTo>
                    <a:pt x="1706516" y="3981"/>
                  </a:lnTo>
                  <a:lnTo>
                    <a:pt x="1722618" y="14839"/>
                  </a:lnTo>
                  <a:lnTo>
                    <a:pt x="1733476" y="30942"/>
                  </a:lnTo>
                  <a:lnTo>
                    <a:pt x="1737458" y="50659"/>
                  </a:lnTo>
                  <a:lnTo>
                    <a:pt x="1737458" y="684344"/>
                  </a:lnTo>
                  <a:lnTo>
                    <a:pt x="1733476" y="704061"/>
                  </a:lnTo>
                  <a:lnTo>
                    <a:pt x="1722618" y="720164"/>
                  </a:lnTo>
                  <a:lnTo>
                    <a:pt x="1706516" y="731022"/>
                  </a:lnTo>
                  <a:lnTo>
                    <a:pt x="1686799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27" name="object 227"/>
          <p:cNvSpPr txBox="1"/>
          <p:nvPr/>
        </p:nvSpPr>
        <p:spPr>
          <a:xfrm>
            <a:off x="3973431" y="9699029"/>
            <a:ext cx="1709944" cy="60401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Promoción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Buenas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Prácticas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r>
              <a:rPr lang="es-ES"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                </a:t>
            </a:r>
          </a:p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Wilson Mauricio Gómez Alarcón 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lang="es-CO" sz="750" i="1" spc="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0"/>
              </a:rPr>
              <a:t>wgomez</a:t>
            </a: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0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28" name="object 228"/>
          <p:cNvGrpSpPr/>
          <p:nvPr/>
        </p:nvGrpSpPr>
        <p:grpSpPr>
          <a:xfrm>
            <a:off x="3943303" y="10528029"/>
            <a:ext cx="1751330" cy="991869"/>
            <a:chOff x="3943303" y="10528029"/>
            <a:chExt cx="1751330" cy="991869"/>
          </a:xfrm>
        </p:grpSpPr>
        <p:pic>
          <p:nvPicPr>
            <p:cNvPr id="229" name="object 229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3989122" y="10596809"/>
              <a:ext cx="1659149" cy="922503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3949968" y="10534699"/>
              <a:ext cx="1737468" cy="735004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3949970" y="10534696"/>
              <a:ext cx="1737995" cy="735330"/>
            </a:xfrm>
            <a:custGeom>
              <a:avLst/>
              <a:gdLst/>
              <a:ahLst/>
              <a:cxnLst/>
              <a:rect l="l" t="t" r="r" b="b"/>
              <a:pathLst>
                <a:path w="1737995" h="735329">
                  <a:moveTo>
                    <a:pt x="1686799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686799" y="0"/>
                  </a:lnTo>
                  <a:lnTo>
                    <a:pt x="1706516" y="3981"/>
                  </a:lnTo>
                  <a:lnTo>
                    <a:pt x="1722618" y="14839"/>
                  </a:lnTo>
                  <a:lnTo>
                    <a:pt x="1733476" y="30942"/>
                  </a:lnTo>
                  <a:lnTo>
                    <a:pt x="1737458" y="50659"/>
                  </a:lnTo>
                  <a:lnTo>
                    <a:pt x="1737458" y="684344"/>
                  </a:lnTo>
                  <a:lnTo>
                    <a:pt x="1733476" y="704061"/>
                  </a:lnTo>
                  <a:lnTo>
                    <a:pt x="1722618" y="720164"/>
                  </a:lnTo>
                  <a:lnTo>
                    <a:pt x="1706516" y="731022"/>
                  </a:lnTo>
                  <a:lnTo>
                    <a:pt x="1686799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32" name="object 232"/>
          <p:cNvSpPr txBox="1"/>
          <p:nvPr/>
        </p:nvSpPr>
        <p:spPr>
          <a:xfrm>
            <a:off x="3940551" y="10596809"/>
            <a:ext cx="1746885" cy="62799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Monitor</a:t>
            </a:r>
            <a:r>
              <a:rPr lang="es-CO"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Vigilancia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Libre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Wilson Mauricio Gómez Alarcón </a:t>
            </a:r>
            <a:endParaRPr lang="es-CO"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lang="es-CO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0"/>
              </a:rPr>
              <a:t>wgomez@sic.gov.co</a:t>
            </a:r>
            <a:endParaRPr lang="es-CO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33" name="object 233"/>
          <p:cNvGrpSpPr/>
          <p:nvPr/>
        </p:nvGrpSpPr>
        <p:grpSpPr>
          <a:xfrm>
            <a:off x="5947915" y="9698525"/>
            <a:ext cx="1604645" cy="857561"/>
            <a:chOff x="5947915" y="9698525"/>
            <a:chExt cx="1604645" cy="991869"/>
          </a:xfrm>
        </p:grpSpPr>
        <p:pic>
          <p:nvPicPr>
            <p:cNvPr id="234" name="object 234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5990438" y="9767304"/>
              <a:ext cx="1519198" cy="922503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5954582" y="9705196"/>
              <a:ext cx="1590911" cy="734993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5954582" y="9705193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37" name="object 237"/>
          <p:cNvSpPr txBox="1"/>
          <p:nvPr/>
        </p:nvSpPr>
        <p:spPr>
          <a:xfrm>
            <a:off x="6154076" y="9753240"/>
            <a:ext cx="117221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teg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aciones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6022013" y="9838388"/>
            <a:ext cx="1460458" cy="50334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Empresariales</a:t>
            </a:r>
            <a:endParaRPr lang="es-CO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lang="es-CO" sz="8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Nicolás Iregui Tarquino</a:t>
            </a:r>
            <a:endParaRPr lang="es-ES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niregui@sic.gov.co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ts val="925"/>
              </a:lnSpc>
              <a:spcBef>
                <a:spcPts val="125"/>
              </a:spcBef>
            </a:pP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8235049" y="10154349"/>
            <a:ext cx="158686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573530" algn="l"/>
              </a:tabLst>
            </a:pPr>
            <a:r>
              <a:rPr sz="750" i="1" u="heavy" spc="-70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	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40" name="object 240"/>
          <p:cNvGrpSpPr/>
          <p:nvPr/>
        </p:nvGrpSpPr>
        <p:grpSpPr>
          <a:xfrm>
            <a:off x="5958290" y="10395115"/>
            <a:ext cx="1590912" cy="780359"/>
            <a:chOff x="5954581" y="10515740"/>
            <a:chExt cx="1590912" cy="707997"/>
          </a:xfrm>
        </p:grpSpPr>
        <p:pic>
          <p:nvPicPr>
            <p:cNvPr id="241" name="object 241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5990438" y="10560406"/>
              <a:ext cx="1519198" cy="663331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5954582" y="10515742"/>
              <a:ext cx="1590911" cy="528507"/>
            </a:xfrm>
            <a:prstGeom prst="rect">
              <a:avLst/>
            </a:prstGeom>
          </p:spPr>
        </p:pic>
        <p:sp>
          <p:nvSpPr>
            <p:cNvPr id="243" name="object 243"/>
            <p:cNvSpPr/>
            <p:nvPr/>
          </p:nvSpPr>
          <p:spPr>
            <a:xfrm>
              <a:off x="5954581" y="10515740"/>
              <a:ext cx="1587203" cy="596173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29" y="497569"/>
                  </a:lnTo>
                  <a:lnTo>
                    <a:pt x="1576072" y="513671"/>
                  </a:lnTo>
                  <a:lnTo>
                    <a:pt x="1559969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44" name="object 244"/>
          <p:cNvSpPr txBox="1"/>
          <p:nvPr/>
        </p:nvSpPr>
        <p:spPr>
          <a:xfrm>
            <a:off x="5742100" y="10418623"/>
            <a:ext cx="1985207" cy="4885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38125" marR="25082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Práctic</a:t>
            </a:r>
            <a:r>
              <a:rPr sz="75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Restrictivas</a:t>
            </a:r>
            <a:endParaRPr lang="es-CO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lang="es-CO" sz="7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Nicolás Iregui Tarquino</a:t>
            </a:r>
            <a:endParaRPr lang="es-ES" sz="70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0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niregui@sic.gov.co</a:t>
            </a:r>
            <a:endParaRPr lang="es-ES" sz="70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45" name="object 245"/>
          <p:cNvGrpSpPr/>
          <p:nvPr/>
        </p:nvGrpSpPr>
        <p:grpSpPr>
          <a:xfrm>
            <a:off x="5947915" y="11106848"/>
            <a:ext cx="1604645" cy="688975"/>
            <a:chOff x="5947915" y="11106848"/>
            <a:chExt cx="1604645" cy="688975"/>
          </a:xfrm>
        </p:grpSpPr>
        <p:pic>
          <p:nvPicPr>
            <p:cNvPr id="246" name="object 246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5990438" y="11156548"/>
              <a:ext cx="1519198" cy="639167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5954582" y="11113511"/>
              <a:ext cx="1590911" cy="509256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5954582" y="11113515"/>
              <a:ext cx="1591310" cy="509270"/>
            </a:xfrm>
            <a:custGeom>
              <a:avLst/>
              <a:gdLst/>
              <a:ahLst/>
              <a:cxnLst/>
              <a:rect l="l" t="t" r="r" b="b"/>
              <a:pathLst>
                <a:path w="1591309" h="509270">
                  <a:moveTo>
                    <a:pt x="1540252" y="509256"/>
                  </a:moveTo>
                  <a:lnTo>
                    <a:pt x="50659" y="509256"/>
                  </a:lnTo>
                  <a:lnTo>
                    <a:pt x="30942" y="505274"/>
                  </a:lnTo>
                  <a:lnTo>
                    <a:pt x="14839" y="494417"/>
                  </a:lnTo>
                  <a:lnTo>
                    <a:pt x="3981" y="478314"/>
                  </a:lnTo>
                  <a:lnTo>
                    <a:pt x="0" y="458597"/>
                  </a:lnTo>
                  <a:lnTo>
                    <a:pt x="0" y="50659"/>
                  </a:lnTo>
                  <a:lnTo>
                    <a:pt x="3981" y="30946"/>
                  </a:lnTo>
                  <a:lnTo>
                    <a:pt x="14839" y="14843"/>
                  </a:lnTo>
                  <a:lnTo>
                    <a:pt x="30942" y="3983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3"/>
                  </a:lnTo>
                  <a:lnTo>
                    <a:pt x="1576072" y="14843"/>
                  </a:lnTo>
                  <a:lnTo>
                    <a:pt x="1586929" y="30946"/>
                  </a:lnTo>
                  <a:lnTo>
                    <a:pt x="1590911" y="50659"/>
                  </a:lnTo>
                  <a:lnTo>
                    <a:pt x="1590911" y="458597"/>
                  </a:lnTo>
                  <a:lnTo>
                    <a:pt x="1586929" y="478314"/>
                  </a:lnTo>
                  <a:lnTo>
                    <a:pt x="1576072" y="494417"/>
                  </a:lnTo>
                  <a:lnTo>
                    <a:pt x="1559969" y="505274"/>
                  </a:lnTo>
                  <a:lnTo>
                    <a:pt x="1540252" y="509256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49" name="object 249"/>
          <p:cNvSpPr txBox="1"/>
          <p:nvPr/>
        </p:nvSpPr>
        <p:spPr>
          <a:xfrm>
            <a:off x="5966644" y="11097946"/>
            <a:ext cx="1604991" cy="50141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Abogacía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4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38125" marR="250825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Ingrid Soraya </a:t>
            </a:r>
            <a:r>
              <a:rPr lang="es-CO" sz="750" b="1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Ortíz</a:t>
            </a: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Baquero</a:t>
            </a:r>
            <a:endParaRPr lang="es-CO" sz="70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12065" algn="ctr">
              <a:lnSpc>
                <a:spcPts val="925"/>
              </a:lnSpc>
            </a:pPr>
            <a:r>
              <a:rPr lang="es-CO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9"/>
              </a:rPr>
              <a:t>iortiz@sic.gov.co</a:t>
            </a:r>
            <a:endParaRPr lang="es-CO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50" name="object 250"/>
          <p:cNvGrpSpPr/>
          <p:nvPr/>
        </p:nvGrpSpPr>
        <p:grpSpPr>
          <a:xfrm>
            <a:off x="8226242" y="9697189"/>
            <a:ext cx="1604645" cy="778510"/>
            <a:chOff x="8226242" y="9697189"/>
            <a:chExt cx="1604645" cy="778510"/>
          </a:xfrm>
        </p:grpSpPr>
        <p:pic>
          <p:nvPicPr>
            <p:cNvPr id="251" name="object 251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8268766" y="9752508"/>
              <a:ext cx="1519198" cy="722754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8232908" y="9703859"/>
              <a:ext cx="1590911" cy="575832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8232909" y="9703856"/>
              <a:ext cx="1591310" cy="575945"/>
            </a:xfrm>
            <a:custGeom>
              <a:avLst/>
              <a:gdLst/>
              <a:ahLst/>
              <a:cxnLst/>
              <a:rect l="l" t="t" r="r" b="b"/>
              <a:pathLst>
                <a:path w="1591309" h="575945">
                  <a:moveTo>
                    <a:pt x="1540252" y="575843"/>
                  </a:moveTo>
                  <a:lnTo>
                    <a:pt x="50659" y="575843"/>
                  </a:lnTo>
                  <a:lnTo>
                    <a:pt x="30942" y="571861"/>
                  </a:lnTo>
                  <a:lnTo>
                    <a:pt x="14839" y="561003"/>
                  </a:lnTo>
                  <a:lnTo>
                    <a:pt x="3981" y="544900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525183"/>
                  </a:lnTo>
                  <a:lnTo>
                    <a:pt x="1586929" y="544900"/>
                  </a:lnTo>
                  <a:lnTo>
                    <a:pt x="1576072" y="561003"/>
                  </a:lnTo>
                  <a:lnTo>
                    <a:pt x="1559969" y="571861"/>
                  </a:lnTo>
                  <a:lnTo>
                    <a:pt x="154025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54" name="object 254"/>
          <p:cNvSpPr txBox="1"/>
          <p:nvPr/>
        </p:nvSpPr>
        <p:spPr>
          <a:xfrm>
            <a:off x="8217642" y="9711784"/>
            <a:ext cx="1633373" cy="37638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lvl="0" algn="ctr">
              <a:defRPr/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nsp.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Vig. 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Reglamentos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Tecnicos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lvl="0" algn="ctr">
              <a:defRPr/>
            </a:pPr>
            <a:r>
              <a:rPr lang="es-CO" sz="70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Roberto Andrés Sánchez López</a:t>
            </a:r>
            <a:endParaRPr lang="es-419" sz="70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8484781" y="10054695"/>
            <a:ext cx="117729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02"/>
              </a:rPr>
              <a:t>rsanchez@sic.gov.co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56" name="object 256"/>
          <p:cNvGrpSpPr/>
          <p:nvPr/>
        </p:nvGrpSpPr>
        <p:grpSpPr>
          <a:xfrm>
            <a:off x="8235049" y="10356507"/>
            <a:ext cx="1604645" cy="806506"/>
            <a:chOff x="8226242" y="10360643"/>
            <a:chExt cx="1604645" cy="745490"/>
          </a:xfrm>
        </p:grpSpPr>
        <p:pic>
          <p:nvPicPr>
            <p:cNvPr id="257" name="object 257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8268766" y="10413865"/>
              <a:ext cx="1519198" cy="691690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8232908" y="10367322"/>
              <a:ext cx="1590911" cy="551070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8232909" y="10367311"/>
              <a:ext cx="1591310" cy="551180"/>
            </a:xfrm>
            <a:custGeom>
              <a:avLst/>
              <a:gdLst/>
              <a:ahLst/>
              <a:cxnLst/>
              <a:rect l="l" t="t" r="r" b="b"/>
              <a:pathLst>
                <a:path w="1591309" h="551179">
                  <a:moveTo>
                    <a:pt x="1540252" y="551080"/>
                  </a:moveTo>
                  <a:lnTo>
                    <a:pt x="50659" y="551080"/>
                  </a:lnTo>
                  <a:lnTo>
                    <a:pt x="30942" y="547100"/>
                  </a:lnTo>
                  <a:lnTo>
                    <a:pt x="14839" y="536245"/>
                  </a:lnTo>
                  <a:lnTo>
                    <a:pt x="3981" y="520142"/>
                  </a:lnTo>
                  <a:lnTo>
                    <a:pt x="0" y="500421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500421"/>
                  </a:lnTo>
                  <a:lnTo>
                    <a:pt x="1586929" y="520142"/>
                  </a:lnTo>
                  <a:lnTo>
                    <a:pt x="1576072" y="536245"/>
                  </a:lnTo>
                  <a:lnTo>
                    <a:pt x="1559969" y="547100"/>
                  </a:lnTo>
                  <a:lnTo>
                    <a:pt x="1540252" y="55108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61" name="object 261"/>
          <p:cNvSpPr txBox="1"/>
          <p:nvPr/>
        </p:nvSpPr>
        <p:spPr>
          <a:xfrm>
            <a:off x="8246616" y="10384114"/>
            <a:ext cx="1572260" cy="4007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1005"/>
              </a:lnSpc>
              <a:spcBef>
                <a:spcPts val="125"/>
              </a:spcBef>
            </a:pP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Insp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Vig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Invest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Control de Precios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CO" sz="70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Ana</a:t>
            </a:r>
            <a:r>
              <a:rPr lang="es-CO" sz="70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0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</a:t>
            </a:r>
            <a:r>
              <a:rPr lang="es-CO" sz="70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Prieto</a:t>
            </a:r>
            <a:r>
              <a:rPr lang="es-CO" sz="70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Rangel</a:t>
            </a:r>
            <a:endParaRPr lang="es-CO" sz="7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8444517" y="10759760"/>
            <a:ext cx="1167928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61"/>
              </a:rPr>
              <a:t>amprieto</a:t>
            </a:r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63" name="object 263"/>
          <p:cNvGrpSpPr/>
          <p:nvPr/>
        </p:nvGrpSpPr>
        <p:grpSpPr>
          <a:xfrm>
            <a:off x="8232908" y="11005621"/>
            <a:ext cx="1591311" cy="707987"/>
            <a:chOff x="8232908" y="11005621"/>
            <a:chExt cx="1591311" cy="707987"/>
          </a:xfrm>
        </p:grpSpPr>
        <p:pic>
          <p:nvPicPr>
            <p:cNvPr id="264" name="object 264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8268766" y="11050277"/>
              <a:ext cx="1519198" cy="663331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8232908" y="11005627"/>
              <a:ext cx="1590911" cy="528507"/>
            </a:xfrm>
            <a:prstGeom prst="rect">
              <a:avLst/>
            </a:prstGeom>
          </p:spPr>
        </p:pic>
        <p:sp>
          <p:nvSpPr>
            <p:cNvPr id="266" name="object 266"/>
            <p:cNvSpPr/>
            <p:nvPr/>
          </p:nvSpPr>
          <p:spPr>
            <a:xfrm>
              <a:off x="8232909" y="11005621"/>
              <a:ext cx="1591310" cy="641086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5"/>
                  </a:lnTo>
                  <a:lnTo>
                    <a:pt x="14839" y="513667"/>
                  </a:lnTo>
                  <a:lnTo>
                    <a:pt x="3981" y="497564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29" y="497564"/>
                  </a:lnTo>
                  <a:lnTo>
                    <a:pt x="1576072" y="513667"/>
                  </a:lnTo>
                  <a:lnTo>
                    <a:pt x="1559969" y="524525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67" name="object 267"/>
          <p:cNvSpPr txBox="1"/>
          <p:nvPr/>
        </p:nvSpPr>
        <p:spPr>
          <a:xfrm>
            <a:off x="8257990" y="10996072"/>
            <a:ext cx="1548351" cy="630557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ctr">
              <a:lnSpc>
                <a:spcPct val="89100"/>
              </a:lnSpc>
              <a:spcBef>
                <a:spcPts val="23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nsp.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Vig. 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Metrología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Legal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CO" sz="80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Sandra Patricia </a:t>
            </a:r>
            <a:r>
              <a:rPr lang="es-CO" sz="800" b="1" spc="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Sanchéz</a:t>
            </a:r>
            <a:r>
              <a:rPr lang="es-CO" sz="80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Merchán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CO" sz="80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i="1" spc="2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ssanchez</a:t>
            </a:r>
            <a:r>
              <a:rPr lang="es-CO" sz="7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@</a:t>
            </a:r>
            <a:r>
              <a:rPr sz="7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i="1" spc="-12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i="1" spc="-7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i="1" spc="5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i="1" spc="-6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i="1" spc="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i="1" spc="3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68" name="object 268"/>
          <p:cNvGrpSpPr/>
          <p:nvPr/>
        </p:nvGrpSpPr>
        <p:grpSpPr>
          <a:xfrm>
            <a:off x="8235049" y="11765808"/>
            <a:ext cx="1604645" cy="906780"/>
            <a:chOff x="8226242" y="11606864"/>
            <a:chExt cx="1604645" cy="906780"/>
          </a:xfrm>
        </p:grpSpPr>
        <p:pic>
          <p:nvPicPr>
            <p:cNvPr id="269" name="object 269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8268766" y="11670271"/>
              <a:ext cx="1519198" cy="842968"/>
            </a:xfrm>
            <a:prstGeom prst="rect">
              <a:avLst/>
            </a:prstGeom>
          </p:spPr>
        </p:pic>
        <p:pic>
          <p:nvPicPr>
            <p:cNvPr id="270" name="object 270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8232908" y="11613527"/>
              <a:ext cx="1590911" cy="671629"/>
            </a:xfrm>
            <a:prstGeom prst="rect">
              <a:avLst/>
            </a:prstGeom>
          </p:spPr>
        </p:pic>
        <p:sp>
          <p:nvSpPr>
            <p:cNvPr id="271" name="object 271"/>
            <p:cNvSpPr/>
            <p:nvPr/>
          </p:nvSpPr>
          <p:spPr>
            <a:xfrm>
              <a:off x="8232909" y="11613531"/>
              <a:ext cx="1591310" cy="671830"/>
            </a:xfrm>
            <a:custGeom>
              <a:avLst/>
              <a:gdLst/>
              <a:ahLst/>
              <a:cxnLst/>
              <a:rect l="l" t="t" r="r" b="b"/>
              <a:pathLst>
                <a:path w="1591309" h="671829">
                  <a:moveTo>
                    <a:pt x="1540252" y="671619"/>
                  </a:moveTo>
                  <a:lnTo>
                    <a:pt x="50659" y="671619"/>
                  </a:lnTo>
                  <a:lnTo>
                    <a:pt x="30942" y="667637"/>
                  </a:lnTo>
                  <a:lnTo>
                    <a:pt x="14839" y="656779"/>
                  </a:lnTo>
                  <a:lnTo>
                    <a:pt x="3981" y="640677"/>
                  </a:lnTo>
                  <a:lnTo>
                    <a:pt x="0" y="620960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20960"/>
                  </a:lnTo>
                  <a:lnTo>
                    <a:pt x="1586929" y="640677"/>
                  </a:lnTo>
                  <a:lnTo>
                    <a:pt x="1576072" y="656779"/>
                  </a:lnTo>
                  <a:lnTo>
                    <a:pt x="1559969" y="667637"/>
                  </a:lnTo>
                  <a:lnTo>
                    <a:pt x="1540252" y="67161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72" name="object 272"/>
          <p:cNvSpPr txBox="1"/>
          <p:nvPr/>
        </p:nvSpPr>
        <p:spPr>
          <a:xfrm>
            <a:off x="8327758" y="11773742"/>
            <a:ext cx="1401445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vest.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Adti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  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Juríd.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Clara Polo</a:t>
            </a:r>
          </a:p>
          <a:p>
            <a:pPr algn="ctr"/>
            <a:r>
              <a:rPr lang="es-CO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Enríquez </a:t>
            </a:r>
            <a:endParaRPr lang="es-419" sz="7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8620244" y="12249513"/>
            <a:ext cx="988798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CO" sz="7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mpolo@sic.gov.co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74" name="object 274"/>
          <p:cNvGrpSpPr/>
          <p:nvPr/>
        </p:nvGrpSpPr>
        <p:grpSpPr>
          <a:xfrm>
            <a:off x="16312889" y="9606042"/>
            <a:ext cx="1604645" cy="778510"/>
            <a:chOff x="16312889" y="9606042"/>
            <a:chExt cx="1604645" cy="778510"/>
          </a:xfrm>
        </p:grpSpPr>
        <p:pic>
          <p:nvPicPr>
            <p:cNvPr id="275" name="object 275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6355422" y="9661360"/>
              <a:ext cx="1519198" cy="722754"/>
            </a:xfrm>
            <a:prstGeom prst="rect">
              <a:avLst/>
            </a:prstGeom>
          </p:spPr>
        </p:pic>
        <p:pic>
          <p:nvPicPr>
            <p:cNvPr id="276" name="object 276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6319564" y="9612712"/>
              <a:ext cx="1590901" cy="575843"/>
            </a:xfrm>
            <a:prstGeom prst="rect">
              <a:avLst/>
            </a:prstGeom>
          </p:spPr>
        </p:pic>
        <p:sp>
          <p:nvSpPr>
            <p:cNvPr id="277" name="object 277"/>
            <p:cNvSpPr/>
            <p:nvPr/>
          </p:nvSpPr>
          <p:spPr>
            <a:xfrm>
              <a:off x="16319557" y="9612709"/>
              <a:ext cx="1591310" cy="575945"/>
            </a:xfrm>
            <a:custGeom>
              <a:avLst/>
              <a:gdLst/>
              <a:ahLst/>
              <a:cxnLst/>
              <a:rect l="l" t="t" r="r" b="b"/>
              <a:pathLst>
                <a:path w="1591309" h="575945">
                  <a:moveTo>
                    <a:pt x="1540252" y="575843"/>
                  </a:moveTo>
                  <a:lnTo>
                    <a:pt x="50659" y="575843"/>
                  </a:lnTo>
                  <a:lnTo>
                    <a:pt x="30942" y="571862"/>
                  </a:lnTo>
                  <a:lnTo>
                    <a:pt x="14839" y="561007"/>
                  </a:lnTo>
                  <a:lnTo>
                    <a:pt x="3981" y="544905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25183"/>
                  </a:lnTo>
                  <a:lnTo>
                    <a:pt x="1586931" y="544905"/>
                  </a:lnTo>
                  <a:lnTo>
                    <a:pt x="1576075" y="561007"/>
                  </a:lnTo>
                  <a:lnTo>
                    <a:pt x="1559973" y="571862"/>
                  </a:lnTo>
                  <a:lnTo>
                    <a:pt x="154025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78" name="object 278"/>
          <p:cNvSpPr txBox="1"/>
          <p:nvPr/>
        </p:nvSpPr>
        <p:spPr>
          <a:xfrm>
            <a:off x="16326254" y="9629788"/>
            <a:ext cx="1557655" cy="28341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75260" marR="5080" indent="-16319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olo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Madrid  </a:t>
            </a:r>
            <a:endParaRPr lang="es-ES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75260" marR="5080" indent="-163195" algn="ctr">
              <a:lnSpc>
                <a:spcPts val="830"/>
              </a:lnSpc>
              <a:spcBef>
                <a:spcPts val="310"/>
              </a:spcBef>
            </a:pP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Trámites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Especiales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16373770" y="9912594"/>
            <a:ext cx="1449070" cy="262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50"/>
              </a:lnSpc>
              <a:spcBef>
                <a:spcPts val="125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Mor García </a:t>
            </a:r>
          </a:p>
          <a:p>
            <a:pPr algn="ctr">
              <a:lnSpc>
                <a:spcPts val="890"/>
              </a:lnSpc>
            </a:pPr>
            <a:r>
              <a:rPr lang="es-CO" sz="750" i="1" spc="-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dmgarcia</a:t>
            </a: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1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80" name="object 280"/>
          <p:cNvGrpSpPr/>
          <p:nvPr/>
        </p:nvGrpSpPr>
        <p:grpSpPr>
          <a:xfrm>
            <a:off x="16319557" y="10229853"/>
            <a:ext cx="1591310" cy="883013"/>
            <a:chOff x="16319557" y="10234473"/>
            <a:chExt cx="1591310" cy="779935"/>
          </a:xfrm>
        </p:grpSpPr>
        <p:pic>
          <p:nvPicPr>
            <p:cNvPr id="281" name="object 281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6355422" y="10322728"/>
              <a:ext cx="1519198" cy="691680"/>
            </a:xfrm>
            <a:prstGeom prst="rect">
              <a:avLst/>
            </a:prstGeom>
          </p:spPr>
        </p:pic>
        <p:pic>
          <p:nvPicPr>
            <p:cNvPr id="282" name="object 282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6319565" y="10234473"/>
              <a:ext cx="1590901" cy="551080"/>
            </a:xfrm>
            <a:prstGeom prst="rect">
              <a:avLst/>
            </a:prstGeom>
          </p:spPr>
        </p:pic>
        <p:sp>
          <p:nvSpPr>
            <p:cNvPr id="283" name="object 283"/>
            <p:cNvSpPr/>
            <p:nvPr/>
          </p:nvSpPr>
          <p:spPr>
            <a:xfrm>
              <a:off x="16319557" y="10234479"/>
              <a:ext cx="1591310" cy="551180"/>
            </a:xfrm>
            <a:custGeom>
              <a:avLst/>
              <a:gdLst/>
              <a:ahLst/>
              <a:cxnLst/>
              <a:rect l="l" t="t" r="r" b="b"/>
              <a:pathLst>
                <a:path w="1591309" h="551179">
                  <a:moveTo>
                    <a:pt x="1540252" y="551080"/>
                  </a:moveTo>
                  <a:lnTo>
                    <a:pt x="50659" y="551080"/>
                  </a:lnTo>
                  <a:lnTo>
                    <a:pt x="30942" y="547100"/>
                  </a:lnTo>
                  <a:lnTo>
                    <a:pt x="14839" y="536245"/>
                  </a:lnTo>
                  <a:lnTo>
                    <a:pt x="3981" y="520142"/>
                  </a:lnTo>
                  <a:lnTo>
                    <a:pt x="0" y="500421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500421"/>
                  </a:lnTo>
                  <a:lnTo>
                    <a:pt x="1586931" y="520142"/>
                  </a:lnTo>
                  <a:lnTo>
                    <a:pt x="1576075" y="536245"/>
                  </a:lnTo>
                  <a:lnTo>
                    <a:pt x="1559973" y="547100"/>
                  </a:lnTo>
                  <a:lnTo>
                    <a:pt x="1540252" y="55108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84" name="object 284"/>
          <p:cNvSpPr txBox="1"/>
          <p:nvPr/>
        </p:nvSpPr>
        <p:spPr>
          <a:xfrm>
            <a:off x="16445115" y="10273555"/>
            <a:ext cx="1320165" cy="37510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Inscrip</a:t>
            </a:r>
            <a:r>
              <a:rPr lang="es-CO"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 al Registro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s-CO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16300450" y="10511801"/>
            <a:ext cx="1624877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Mor García</a:t>
            </a:r>
          </a:p>
          <a:p>
            <a:pPr marL="12700" marR="5080" algn="ctr">
              <a:lnSpc>
                <a:spcPts val="830"/>
              </a:lnSpc>
              <a:spcBef>
                <a:spcPts val="90"/>
              </a:spcBef>
            </a:pPr>
            <a:r>
              <a:rPr lang="es-CO" sz="750" i="1" spc="-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4"/>
              </a:rPr>
              <a:t>dmgarcia</a:t>
            </a:r>
            <a:r>
              <a:rPr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4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86" name="object 286"/>
          <p:cNvGrpSpPr/>
          <p:nvPr/>
        </p:nvGrpSpPr>
        <p:grpSpPr>
          <a:xfrm>
            <a:off x="16312889" y="10907807"/>
            <a:ext cx="1604645" cy="715010"/>
            <a:chOff x="16312889" y="10907807"/>
            <a:chExt cx="1604645" cy="715010"/>
          </a:xfrm>
        </p:grpSpPr>
        <p:pic>
          <p:nvPicPr>
            <p:cNvPr id="287" name="object 287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6355422" y="10959130"/>
              <a:ext cx="1519198" cy="663331"/>
            </a:xfrm>
            <a:prstGeom prst="rect">
              <a:avLst/>
            </a:prstGeom>
          </p:spPr>
        </p:pic>
        <p:pic>
          <p:nvPicPr>
            <p:cNvPr id="288" name="object 288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6319566" y="10914471"/>
              <a:ext cx="1590901" cy="528507"/>
            </a:xfrm>
            <a:prstGeom prst="rect">
              <a:avLst/>
            </a:prstGeom>
          </p:spPr>
        </p:pic>
        <p:sp>
          <p:nvSpPr>
            <p:cNvPr id="289" name="object 289"/>
            <p:cNvSpPr/>
            <p:nvPr/>
          </p:nvSpPr>
          <p:spPr>
            <a:xfrm>
              <a:off x="16319557" y="10914474"/>
              <a:ext cx="1591310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31" y="497569"/>
                  </a:lnTo>
                  <a:lnTo>
                    <a:pt x="1576075" y="513671"/>
                  </a:lnTo>
                  <a:lnTo>
                    <a:pt x="1559973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0" name="object 290"/>
          <p:cNvSpPr txBox="1"/>
          <p:nvPr/>
        </p:nvSpPr>
        <p:spPr>
          <a:xfrm>
            <a:off x="16331483" y="10925188"/>
            <a:ext cx="1565275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48260" marR="5905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Marcas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Lemas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Comerciales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Mor García</a:t>
            </a:r>
          </a:p>
          <a:p>
            <a:pPr marL="12700" marR="5080" algn="ctr">
              <a:lnSpc>
                <a:spcPts val="830"/>
              </a:lnSpc>
              <a:spcBef>
                <a:spcPts val="90"/>
              </a:spcBef>
            </a:pPr>
            <a:r>
              <a:rPr lang="es-ES"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4"/>
              </a:rPr>
              <a:t>dmgarcia@sic.gov.co</a:t>
            </a:r>
            <a:endParaRPr lang="es-CO" sz="750" i="1" u="sng" spc="5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91" name="object 291"/>
          <p:cNvGrpSpPr/>
          <p:nvPr/>
        </p:nvGrpSpPr>
        <p:grpSpPr>
          <a:xfrm>
            <a:off x="16336856" y="11508068"/>
            <a:ext cx="1591310" cy="899722"/>
            <a:chOff x="16319557" y="11522381"/>
            <a:chExt cx="1591310" cy="899722"/>
          </a:xfrm>
        </p:grpSpPr>
        <p:pic>
          <p:nvPicPr>
            <p:cNvPr id="292" name="object 292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6355422" y="11579124"/>
              <a:ext cx="1519198" cy="842979"/>
            </a:xfrm>
            <a:prstGeom prst="rect">
              <a:avLst/>
            </a:prstGeom>
          </p:spPr>
        </p:pic>
        <p:pic>
          <p:nvPicPr>
            <p:cNvPr id="293" name="object 293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6319565" y="11522381"/>
              <a:ext cx="1590901" cy="671619"/>
            </a:xfrm>
            <a:prstGeom prst="rect">
              <a:avLst/>
            </a:prstGeom>
          </p:spPr>
        </p:pic>
        <p:sp>
          <p:nvSpPr>
            <p:cNvPr id="294" name="object 294"/>
            <p:cNvSpPr/>
            <p:nvPr/>
          </p:nvSpPr>
          <p:spPr>
            <a:xfrm>
              <a:off x="16319557" y="11522384"/>
              <a:ext cx="1591310" cy="671830"/>
            </a:xfrm>
            <a:custGeom>
              <a:avLst/>
              <a:gdLst/>
              <a:ahLst/>
              <a:cxnLst/>
              <a:rect l="l" t="t" r="r" b="b"/>
              <a:pathLst>
                <a:path w="1591309" h="671829">
                  <a:moveTo>
                    <a:pt x="1540252" y="671619"/>
                  </a:moveTo>
                  <a:lnTo>
                    <a:pt x="50659" y="671619"/>
                  </a:lnTo>
                  <a:lnTo>
                    <a:pt x="30942" y="667637"/>
                  </a:lnTo>
                  <a:lnTo>
                    <a:pt x="14839" y="656779"/>
                  </a:lnTo>
                  <a:lnTo>
                    <a:pt x="3981" y="640677"/>
                  </a:lnTo>
                  <a:lnTo>
                    <a:pt x="0" y="620960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20960"/>
                  </a:lnTo>
                  <a:lnTo>
                    <a:pt x="1586931" y="640677"/>
                  </a:lnTo>
                  <a:lnTo>
                    <a:pt x="1576075" y="656779"/>
                  </a:lnTo>
                  <a:lnTo>
                    <a:pt x="1559973" y="667637"/>
                  </a:lnTo>
                  <a:lnTo>
                    <a:pt x="1540252" y="67161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5" name="object 295"/>
          <p:cNvSpPr txBox="1"/>
          <p:nvPr/>
        </p:nvSpPr>
        <p:spPr>
          <a:xfrm>
            <a:off x="16376420" y="11547117"/>
            <a:ext cx="1457321" cy="2449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Signos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Disti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nti</a:t>
            </a:r>
            <a:r>
              <a:rPr sz="7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6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</a:t>
            </a:r>
            <a:r>
              <a:rPr lang="es-CO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ó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 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Colectiva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16317548" y="11809455"/>
            <a:ext cx="1646566" cy="27058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Mor García</a:t>
            </a:r>
          </a:p>
          <a:p>
            <a:pPr marL="12700" marR="5080" algn="ctr">
              <a:lnSpc>
                <a:spcPts val="830"/>
              </a:lnSpc>
              <a:spcBef>
                <a:spcPts val="90"/>
              </a:spcBef>
            </a:pPr>
            <a:r>
              <a:rPr lang="es-ES"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4"/>
              </a:rPr>
              <a:t>dmgarcia@sic.gov.co</a:t>
            </a:r>
            <a:endParaRPr lang="es-CO" sz="750" i="1" u="sng" spc="5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97" name="object 297"/>
          <p:cNvGrpSpPr/>
          <p:nvPr/>
        </p:nvGrpSpPr>
        <p:grpSpPr>
          <a:xfrm>
            <a:off x="13958934" y="8844264"/>
            <a:ext cx="2154555" cy="778510"/>
            <a:chOff x="13958934" y="8844264"/>
            <a:chExt cx="2154555" cy="778510"/>
          </a:xfrm>
        </p:grpSpPr>
        <p:pic>
          <p:nvPicPr>
            <p:cNvPr id="298" name="object 298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4013852" y="8899593"/>
              <a:ext cx="2044686" cy="722744"/>
            </a:xfrm>
            <a:prstGeom prst="rect">
              <a:avLst/>
            </a:prstGeom>
          </p:spPr>
        </p:pic>
        <p:pic>
          <p:nvPicPr>
            <p:cNvPr id="299" name="object 299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3965605" y="8850930"/>
              <a:ext cx="2141181" cy="575843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13965601" y="8850932"/>
              <a:ext cx="2141220" cy="575945"/>
            </a:xfrm>
            <a:custGeom>
              <a:avLst/>
              <a:gdLst/>
              <a:ahLst/>
              <a:cxnLst/>
              <a:rect l="l" t="t" r="r" b="b"/>
              <a:pathLst>
                <a:path w="2141219" h="575945">
                  <a:moveTo>
                    <a:pt x="2090532" y="575843"/>
                  </a:moveTo>
                  <a:lnTo>
                    <a:pt x="50659" y="575843"/>
                  </a:lnTo>
                  <a:lnTo>
                    <a:pt x="30937" y="571862"/>
                  </a:lnTo>
                  <a:lnTo>
                    <a:pt x="14835" y="561007"/>
                  </a:lnTo>
                  <a:lnTo>
                    <a:pt x="3980" y="544905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525183"/>
                  </a:lnTo>
                  <a:lnTo>
                    <a:pt x="2137210" y="544905"/>
                  </a:lnTo>
                  <a:lnTo>
                    <a:pt x="2126352" y="561007"/>
                  </a:lnTo>
                  <a:lnTo>
                    <a:pt x="2110249" y="571862"/>
                  </a:lnTo>
                  <a:lnTo>
                    <a:pt x="209053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01" name="object 301"/>
          <p:cNvSpPr txBox="1"/>
          <p:nvPr/>
        </p:nvSpPr>
        <p:spPr>
          <a:xfrm>
            <a:off x="13929345" y="8868010"/>
            <a:ext cx="2221351" cy="51424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Desleal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Propiedad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Ind.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419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Wilhem Fredy Rodríguez Díaz</a:t>
            </a:r>
          </a:p>
          <a:p>
            <a:pPr algn="ctr" rtl="0" eaLnBrk="1" latinLnBrk="0" hangingPunct="1"/>
            <a:r>
              <a:rPr lang="es-CO"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wrodriguez@sic.gov.co </a:t>
            </a:r>
          </a:p>
        </p:txBody>
      </p:sp>
      <p:grpSp>
        <p:nvGrpSpPr>
          <p:cNvPr id="302" name="object 302"/>
          <p:cNvGrpSpPr/>
          <p:nvPr/>
        </p:nvGrpSpPr>
        <p:grpSpPr>
          <a:xfrm>
            <a:off x="13958934" y="9507718"/>
            <a:ext cx="2154555" cy="745490"/>
            <a:chOff x="13958934" y="9507718"/>
            <a:chExt cx="2154555" cy="745490"/>
          </a:xfrm>
        </p:grpSpPr>
        <p:pic>
          <p:nvPicPr>
            <p:cNvPr id="303" name="object 303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4013852" y="9560951"/>
              <a:ext cx="2044686" cy="691680"/>
            </a:xfrm>
            <a:prstGeom prst="rect">
              <a:avLst/>
            </a:prstGeom>
          </p:spPr>
        </p:pic>
        <p:pic>
          <p:nvPicPr>
            <p:cNvPr id="304" name="object 304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3965605" y="9514393"/>
              <a:ext cx="2141181" cy="551090"/>
            </a:xfrm>
            <a:prstGeom prst="rect">
              <a:avLst/>
            </a:prstGeom>
          </p:spPr>
        </p:pic>
        <p:sp>
          <p:nvSpPr>
            <p:cNvPr id="305" name="object 305"/>
            <p:cNvSpPr/>
            <p:nvPr/>
          </p:nvSpPr>
          <p:spPr>
            <a:xfrm>
              <a:off x="13965601" y="9514386"/>
              <a:ext cx="2141220" cy="551180"/>
            </a:xfrm>
            <a:custGeom>
              <a:avLst/>
              <a:gdLst/>
              <a:ahLst/>
              <a:cxnLst/>
              <a:rect l="l" t="t" r="r" b="b"/>
              <a:pathLst>
                <a:path w="2141219" h="551179">
                  <a:moveTo>
                    <a:pt x="2090532" y="551090"/>
                  </a:moveTo>
                  <a:lnTo>
                    <a:pt x="50659" y="551090"/>
                  </a:lnTo>
                  <a:lnTo>
                    <a:pt x="30937" y="547109"/>
                  </a:lnTo>
                  <a:lnTo>
                    <a:pt x="14835" y="536251"/>
                  </a:lnTo>
                  <a:lnTo>
                    <a:pt x="3980" y="520148"/>
                  </a:lnTo>
                  <a:lnTo>
                    <a:pt x="0" y="500431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1"/>
                  </a:lnTo>
                  <a:lnTo>
                    <a:pt x="2126352" y="14839"/>
                  </a:lnTo>
                  <a:lnTo>
                    <a:pt x="2137210" y="30942"/>
                  </a:lnTo>
                  <a:lnTo>
                    <a:pt x="2141191" y="50659"/>
                  </a:lnTo>
                  <a:lnTo>
                    <a:pt x="2141191" y="500431"/>
                  </a:lnTo>
                  <a:lnTo>
                    <a:pt x="2137210" y="520148"/>
                  </a:lnTo>
                  <a:lnTo>
                    <a:pt x="2126352" y="536251"/>
                  </a:lnTo>
                  <a:lnTo>
                    <a:pt x="2110249" y="547109"/>
                  </a:lnTo>
                  <a:lnTo>
                    <a:pt x="2090532" y="55109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06" name="object 306"/>
          <p:cNvSpPr txBox="1"/>
          <p:nvPr/>
        </p:nvSpPr>
        <p:spPr>
          <a:xfrm>
            <a:off x="14122401" y="9582701"/>
            <a:ext cx="1790064" cy="359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Defensa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spcBef>
                <a:spcPts val="105"/>
              </a:spcBef>
            </a:pPr>
            <a:r>
              <a:rPr lang="es-ES" sz="7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María Fernanda Navas Herrera</a:t>
            </a:r>
          </a:p>
          <a:p>
            <a:pPr algn="ctr"/>
            <a:r>
              <a:rPr lang="es-CO" sz="70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mnavas@sic.gov.co</a:t>
            </a:r>
          </a:p>
        </p:txBody>
      </p:sp>
      <p:grpSp>
        <p:nvGrpSpPr>
          <p:cNvPr id="307" name="object 307"/>
          <p:cNvGrpSpPr/>
          <p:nvPr/>
        </p:nvGrpSpPr>
        <p:grpSpPr>
          <a:xfrm>
            <a:off x="13958934" y="10146029"/>
            <a:ext cx="2154555" cy="715010"/>
            <a:chOff x="13958934" y="10146029"/>
            <a:chExt cx="2154555" cy="715010"/>
          </a:xfrm>
        </p:grpSpPr>
        <p:pic>
          <p:nvPicPr>
            <p:cNvPr id="308" name="object 308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4013852" y="10197353"/>
              <a:ext cx="2044686" cy="663341"/>
            </a:xfrm>
            <a:prstGeom prst="rect">
              <a:avLst/>
            </a:prstGeom>
          </p:spPr>
        </p:pic>
        <p:pic>
          <p:nvPicPr>
            <p:cNvPr id="309" name="object 309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13965604" y="10152699"/>
              <a:ext cx="2141181" cy="528507"/>
            </a:xfrm>
            <a:prstGeom prst="rect">
              <a:avLst/>
            </a:prstGeom>
          </p:spPr>
        </p:pic>
        <p:sp>
          <p:nvSpPr>
            <p:cNvPr id="310" name="object 310"/>
            <p:cNvSpPr/>
            <p:nvPr/>
          </p:nvSpPr>
          <p:spPr>
            <a:xfrm>
              <a:off x="13965601" y="10152697"/>
              <a:ext cx="2141220" cy="528955"/>
            </a:xfrm>
            <a:custGeom>
              <a:avLst/>
              <a:gdLst/>
              <a:ahLst/>
              <a:cxnLst/>
              <a:rect l="l" t="t" r="r" b="b"/>
              <a:pathLst>
                <a:path w="2141219" h="528954">
                  <a:moveTo>
                    <a:pt x="2090532" y="528507"/>
                  </a:moveTo>
                  <a:lnTo>
                    <a:pt x="50659" y="528507"/>
                  </a:lnTo>
                  <a:lnTo>
                    <a:pt x="30937" y="524526"/>
                  </a:lnTo>
                  <a:lnTo>
                    <a:pt x="14835" y="513671"/>
                  </a:lnTo>
                  <a:lnTo>
                    <a:pt x="3980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477847"/>
                  </a:lnTo>
                  <a:lnTo>
                    <a:pt x="2137210" y="497569"/>
                  </a:lnTo>
                  <a:lnTo>
                    <a:pt x="2126352" y="513671"/>
                  </a:lnTo>
                  <a:lnTo>
                    <a:pt x="2110249" y="524526"/>
                  </a:lnTo>
                  <a:lnTo>
                    <a:pt x="209053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11" name="object 311"/>
          <p:cNvSpPr txBox="1"/>
          <p:nvPr/>
        </p:nvSpPr>
        <p:spPr>
          <a:xfrm>
            <a:off x="14204410" y="10193807"/>
            <a:ext cx="1654175" cy="378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Calificación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103200"/>
              </a:lnSpc>
              <a:spcBef>
                <a:spcPts val="95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Ana María Solano Espinosa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25"/>
              </a:rPr>
              <a:t>asolano@sic.gov.co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12" name="object 312"/>
          <p:cNvGrpSpPr/>
          <p:nvPr/>
        </p:nvGrpSpPr>
        <p:grpSpPr>
          <a:xfrm>
            <a:off x="13940038" y="10740367"/>
            <a:ext cx="2154555" cy="621030"/>
            <a:chOff x="13958934" y="10753936"/>
            <a:chExt cx="2154555" cy="621030"/>
          </a:xfrm>
        </p:grpSpPr>
        <p:pic>
          <p:nvPicPr>
            <p:cNvPr id="313" name="object 313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14013852" y="10799356"/>
              <a:ext cx="2044686" cy="575508"/>
            </a:xfrm>
            <a:prstGeom prst="rect">
              <a:avLst/>
            </a:prstGeom>
          </p:spPr>
        </p:pic>
        <p:pic>
          <p:nvPicPr>
            <p:cNvPr id="314" name="object 314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3965604" y="10760598"/>
              <a:ext cx="2141181" cy="458546"/>
            </a:xfrm>
            <a:prstGeom prst="rect">
              <a:avLst/>
            </a:prstGeom>
          </p:spPr>
        </p:pic>
        <p:sp>
          <p:nvSpPr>
            <p:cNvPr id="315" name="object 315"/>
            <p:cNvSpPr/>
            <p:nvPr/>
          </p:nvSpPr>
          <p:spPr>
            <a:xfrm>
              <a:off x="13965601" y="10760604"/>
              <a:ext cx="2141220" cy="459105"/>
            </a:xfrm>
            <a:custGeom>
              <a:avLst/>
              <a:gdLst/>
              <a:ahLst/>
              <a:cxnLst/>
              <a:rect l="l" t="t" r="r" b="b"/>
              <a:pathLst>
                <a:path w="2141219" h="459104">
                  <a:moveTo>
                    <a:pt x="2090532" y="458536"/>
                  </a:moveTo>
                  <a:lnTo>
                    <a:pt x="50659" y="458536"/>
                  </a:lnTo>
                  <a:lnTo>
                    <a:pt x="30937" y="454556"/>
                  </a:lnTo>
                  <a:lnTo>
                    <a:pt x="14835" y="443701"/>
                  </a:lnTo>
                  <a:lnTo>
                    <a:pt x="3980" y="427598"/>
                  </a:lnTo>
                  <a:lnTo>
                    <a:pt x="0" y="407877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407877"/>
                  </a:lnTo>
                  <a:lnTo>
                    <a:pt x="2137210" y="427598"/>
                  </a:lnTo>
                  <a:lnTo>
                    <a:pt x="2126352" y="443701"/>
                  </a:lnTo>
                  <a:lnTo>
                    <a:pt x="2110249" y="454556"/>
                  </a:lnTo>
                  <a:lnTo>
                    <a:pt x="2090532" y="458536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16" name="object 316"/>
          <p:cNvSpPr txBox="1"/>
          <p:nvPr/>
        </p:nvSpPr>
        <p:spPr>
          <a:xfrm>
            <a:off x="14101506" y="10787411"/>
            <a:ext cx="194920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750" spc="-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14121650" y="10897928"/>
            <a:ext cx="1797799" cy="25455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ctr">
              <a:spcBef>
                <a:spcPts val="105"/>
              </a:spcBef>
            </a:pPr>
            <a:r>
              <a:rPr lang="es-ES" sz="8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María Fernanda Navas Herrera</a:t>
            </a:r>
          </a:p>
          <a:p>
            <a:pPr algn="ctr" rtl="0" eaLnBrk="1" fontAlgn="auto" latinLnBrk="0" hangingPunct="1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mnavas@sic.gov.co</a:t>
            </a:r>
          </a:p>
        </p:txBody>
      </p:sp>
      <p:grpSp>
        <p:nvGrpSpPr>
          <p:cNvPr id="318" name="object 318"/>
          <p:cNvGrpSpPr/>
          <p:nvPr/>
        </p:nvGrpSpPr>
        <p:grpSpPr>
          <a:xfrm>
            <a:off x="5956933" y="11673968"/>
            <a:ext cx="1604010" cy="864869"/>
            <a:chOff x="5948184" y="11687544"/>
            <a:chExt cx="1604010" cy="864869"/>
          </a:xfrm>
        </p:grpSpPr>
        <p:pic>
          <p:nvPicPr>
            <p:cNvPr id="319" name="object 319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5990438" y="11748055"/>
              <a:ext cx="1519198" cy="803758"/>
            </a:xfrm>
            <a:prstGeom prst="rect">
              <a:avLst/>
            </a:prstGeom>
          </p:spPr>
        </p:pic>
        <p:pic>
          <p:nvPicPr>
            <p:cNvPr id="320" name="object 320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5954581" y="11693944"/>
              <a:ext cx="1590911" cy="640382"/>
            </a:xfrm>
            <a:prstGeom prst="rect">
              <a:avLst/>
            </a:prstGeom>
          </p:spPr>
        </p:pic>
        <p:sp>
          <p:nvSpPr>
            <p:cNvPr id="321" name="object 321"/>
            <p:cNvSpPr/>
            <p:nvPr/>
          </p:nvSpPr>
          <p:spPr>
            <a:xfrm>
              <a:off x="5954582" y="11693943"/>
              <a:ext cx="1591310" cy="640715"/>
            </a:xfrm>
            <a:custGeom>
              <a:avLst/>
              <a:gdLst/>
              <a:ahLst/>
              <a:cxnLst/>
              <a:rect l="l" t="t" r="r" b="b"/>
              <a:pathLst>
                <a:path w="1591309" h="640715">
                  <a:moveTo>
                    <a:pt x="1540252" y="640382"/>
                  </a:moveTo>
                  <a:lnTo>
                    <a:pt x="50659" y="640382"/>
                  </a:lnTo>
                  <a:lnTo>
                    <a:pt x="30942" y="636402"/>
                  </a:lnTo>
                  <a:lnTo>
                    <a:pt x="14839" y="625547"/>
                  </a:lnTo>
                  <a:lnTo>
                    <a:pt x="3981" y="609444"/>
                  </a:lnTo>
                  <a:lnTo>
                    <a:pt x="0" y="589723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589723"/>
                  </a:lnTo>
                  <a:lnTo>
                    <a:pt x="1586929" y="609444"/>
                  </a:lnTo>
                  <a:lnTo>
                    <a:pt x="1576072" y="625547"/>
                  </a:lnTo>
                  <a:lnTo>
                    <a:pt x="1559969" y="636402"/>
                  </a:lnTo>
                  <a:lnTo>
                    <a:pt x="1540252" y="6403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2" name="object 322"/>
          <p:cNvSpPr txBox="1"/>
          <p:nvPr/>
        </p:nvSpPr>
        <p:spPr>
          <a:xfrm>
            <a:off x="5966980" y="11737976"/>
            <a:ext cx="1500634" cy="5254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98120" marR="19050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Elite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Colusiones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81300"/>
              </a:lnSpc>
              <a:spcBef>
                <a:spcPts val="5"/>
              </a:spcBef>
            </a:pPr>
            <a:r>
              <a:rPr lang="es-ES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Mario Alejandro Franco Vanegas</a:t>
            </a:r>
          </a:p>
          <a:p>
            <a:pPr marL="12700" marR="5080" algn="ctr">
              <a:lnSpc>
                <a:spcPct val="81300"/>
              </a:lnSpc>
              <a:spcBef>
                <a:spcPts val="5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0"/>
              </a:rPr>
              <a:t>mfranco@sic.gov.co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24" name="object 324"/>
          <p:cNvGrpSpPr/>
          <p:nvPr/>
        </p:nvGrpSpPr>
        <p:grpSpPr>
          <a:xfrm>
            <a:off x="10231015" y="9817389"/>
            <a:ext cx="1604645" cy="779420"/>
            <a:chOff x="10231015" y="9817389"/>
            <a:chExt cx="1604645" cy="716915"/>
          </a:xfrm>
        </p:grpSpPr>
        <p:pic>
          <p:nvPicPr>
            <p:cNvPr id="325" name="object 325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10273538" y="9868845"/>
              <a:ext cx="1519198" cy="665378"/>
            </a:xfrm>
            <a:prstGeom prst="rect">
              <a:avLst/>
            </a:prstGeom>
          </p:spPr>
        </p:pic>
        <p:pic>
          <p:nvPicPr>
            <p:cNvPr id="326" name="object 326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10237675" y="9824052"/>
              <a:ext cx="1590911" cy="530138"/>
            </a:xfrm>
            <a:prstGeom prst="rect">
              <a:avLst/>
            </a:prstGeom>
          </p:spPr>
        </p:pic>
        <p:sp>
          <p:nvSpPr>
            <p:cNvPr id="327" name="object 327"/>
            <p:cNvSpPr/>
            <p:nvPr/>
          </p:nvSpPr>
          <p:spPr>
            <a:xfrm>
              <a:off x="10237683" y="9824056"/>
              <a:ext cx="1591310" cy="530225"/>
            </a:xfrm>
            <a:custGeom>
              <a:avLst/>
              <a:gdLst/>
              <a:ahLst/>
              <a:cxnLst/>
              <a:rect l="l" t="t" r="r" b="b"/>
              <a:pathLst>
                <a:path w="1591309" h="530225">
                  <a:moveTo>
                    <a:pt x="1540252" y="530128"/>
                  </a:moveTo>
                  <a:lnTo>
                    <a:pt x="50659" y="530128"/>
                  </a:lnTo>
                  <a:lnTo>
                    <a:pt x="30942" y="526146"/>
                  </a:lnTo>
                  <a:lnTo>
                    <a:pt x="14839" y="515288"/>
                  </a:lnTo>
                  <a:lnTo>
                    <a:pt x="3981" y="499186"/>
                  </a:lnTo>
                  <a:lnTo>
                    <a:pt x="0" y="479468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79468"/>
                  </a:lnTo>
                  <a:lnTo>
                    <a:pt x="1586929" y="499186"/>
                  </a:lnTo>
                  <a:lnTo>
                    <a:pt x="1576072" y="515288"/>
                  </a:lnTo>
                  <a:lnTo>
                    <a:pt x="1559969" y="526146"/>
                  </a:lnTo>
                  <a:lnTo>
                    <a:pt x="1540252" y="5301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8" name="object 328"/>
          <p:cNvSpPr txBox="1"/>
          <p:nvPr/>
        </p:nvSpPr>
        <p:spPr>
          <a:xfrm>
            <a:off x="10399677" y="9818963"/>
            <a:ext cx="139954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-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Adti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10271625" y="9920664"/>
            <a:ext cx="1534764" cy="5655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Prot.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Datos 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Personales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2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 </a:t>
            </a:r>
            <a:r>
              <a:rPr lang="es-CO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Johana Buitrago Carranza</a:t>
            </a:r>
            <a:endParaRPr lang="es-419" sz="7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jbuitrago@sic.gov.co</a:t>
            </a:r>
            <a:endParaRPr lang="es-ES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endParaRPr lang="es-419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0" name="object 330"/>
          <p:cNvGrpSpPr/>
          <p:nvPr/>
        </p:nvGrpSpPr>
        <p:grpSpPr>
          <a:xfrm>
            <a:off x="11943217" y="9807484"/>
            <a:ext cx="1773783" cy="726740"/>
            <a:chOff x="11943217" y="9807483"/>
            <a:chExt cx="1604645" cy="808355"/>
          </a:xfrm>
        </p:grpSpPr>
        <p:pic>
          <p:nvPicPr>
            <p:cNvPr id="331" name="object 331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11985750" y="9864688"/>
              <a:ext cx="1519198" cy="750789"/>
            </a:xfrm>
            <a:prstGeom prst="rect">
              <a:avLst/>
            </a:prstGeom>
          </p:spPr>
        </p:pic>
        <p:pic>
          <p:nvPicPr>
            <p:cNvPr id="332" name="object 332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11949885" y="9814153"/>
              <a:ext cx="1590901" cy="598173"/>
            </a:xfrm>
            <a:prstGeom prst="rect">
              <a:avLst/>
            </a:prstGeom>
          </p:spPr>
        </p:pic>
        <p:sp>
          <p:nvSpPr>
            <p:cNvPr id="333" name="object 333"/>
            <p:cNvSpPr/>
            <p:nvPr/>
          </p:nvSpPr>
          <p:spPr>
            <a:xfrm>
              <a:off x="11949885" y="9814151"/>
              <a:ext cx="1591310" cy="598170"/>
            </a:xfrm>
            <a:custGeom>
              <a:avLst/>
              <a:gdLst/>
              <a:ahLst/>
              <a:cxnLst/>
              <a:rect l="l" t="t" r="r" b="b"/>
              <a:pathLst>
                <a:path w="1591309" h="598170">
                  <a:moveTo>
                    <a:pt x="1540252" y="598173"/>
                  </a:moveTo>
                  <a:lnTo>
                    <a:pt x="50659" y="598173"/>
                  </a:lnTo>
                  <a:lnTo>
                    <a:pt x="30946" y="594193"/>
                  </a:lnTo>
                  <a:lnTo>
                    <a:pt x="14843" y="583338"/>
                  </a:lnTo>
                  <a:lnTo>
                    <a:pt x="3983" y="567235"/>
                  </a:lnTo>
                  <a:lnTo>
                    <a:pt x="0" y="547514"/>
                  </a:lnTo>
                  <a:lnTo>
                    <a:pt x="0" y="50659"/>
                  </a:lnTo>
                  <a:lnTo>
                    <a:pt x="3983" y="30937"/>
                  </a:lnTo>
                  <a:lnTo>
                    <a:pt x="14843" y="14835"/>
                  </a:lnTo>
                  <a:lnTo>
                    <a:pt x="30946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47514"/>
                  </a:lnTo>
                  <a:lnTo>
                    <a:pt x="1586931" y="567235"/>
                  </a:lnTo>
                  <a:lnTo>
                    <a:pt x="1576075" y="583338"/>
                  </a:lnTo>
                  <a:lnTo>
                    <a:pt x="1559973" y="594193"/>
                  </a:lnTo>
                  <a:lnTo>
                    <a:pt x="1540252" y="59817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34" name="object 334"/>
          <p:cNvSpPr txBox="1"/>
          <p:nvPr/>
        </p:nvSpPr>
        <p:spPr>
          <a:xfrm>
            <a:off x="12013584" y="9821674"/>
            <a:ext cx="144335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tami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ento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lang="es-ES"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Datos Personales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36" name="object 336"/>
          <p:cNvSpPr txBox="1"/>
          <p:nvPr/>
        </p:nvSpPr>
        <p:spPr>
          <a:xfrm>
            <a:off x="12032310" y="10044497"/>
            <a:ext cx="1540293" cy="2449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Ronald</a:t>
            </a:r>
            <a:r>
              <a:rPr sz="750" b="1" spc="-7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Andrés</a:t>
            </a:r>
            <a:r>
              <a:rPr sz="750" b="1" spc="-6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Díaz </a:t>
            </a:r>
            <a:r>
              <a:rPr sz="750" b="1" spc="-27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Garzón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5"/>
              </a:rPr>
              <a:t>rdiaz@sic.gov.co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7" name="object 337"/>
          <p:cNvGrpSpPr/>
          <p:nvPr/>
        </p:nvGrpSpPr>
        <p:grpSpPr>
          <a:xfrm>
            <a:off x="16303106" y="8871619"/>
            <a:ext cx="1660364" cy="716915"/>
            <a:chOff x="16370484" y="8872803"/>
            <a:chExt cx="1604645" cy="716915"/>
          </a:xfrm>
        </p:grpSpPr>
        <p:pic>
          <p:nvPicPr>
            <p:cNvPr id="338" name="object 338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16413017" y="8924259"/>
              <a:ext cx="1519188" cy="665378"/>
            </a:xfrm>
            <a:prstGeom prst="rect">
              <a:avLst/>
            </a:prstGeom>
          </p:spPr>
        </p:pic>
        <p:pic>
          <p:nvPicPr>
            <p:cNvPr id="339" name="object 339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16377155" y="8879471"/>
              <a:ext cx="1590911" cy="530128"/>
            </a:xfrm>
            <a:prstGeom prst="rect">
              <a:avLst/>
            </a:prstGeom>
          </p:spPr>
        </p:pic>
        <p:sp>
          <p:nvSpPr>
            <p:cNvPr id="340" name="object 340"/>
            <p:cNvSpPr/>
            <p:nvPr/>
          </p:nvSpPr>
          <p:spPr>
            <a:xfrm>
              <a:off x="16377151" y="8879470"/>
              <a:ext cx="1591310" cy="530225"/>
            </a:xfrm>
            <a:custGeom>
              <a:avLst/>
              <a:gdLst/>
              <a:ahLst/>
              <a:cxnLst/>
              <a:rect l="l" t="t" r="r" b="b"/>
              <a:pathLst>
                <a:path w="1591309" h="530225">
                  <a:moveTo>
                    <a:pt x="1540252" y="530128"/>
                  </a:moveTo>
                  <a:lnTo>
                    <a:pt x="50659" y="530128"/>
                  </a:lnTo>
                  <a:lnTo>
                    <a:pt x="30942" y="526146"/>
                  </a:lnTo>
                  <a:lnTo>
                    <a:pt x="14839" y="515288"/>
                  </a:lnTo>
                  <a:lnTo>
                    <a:pt x="3981" y="499186"/>
                  </a:lnTo>
                  <a:lnTo>
                    <a:pt x="0" y="479468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479468"/>
                  </a:lnTo>
                  <a:lnTo>
                    <a:pt x="1586931" y="499186"/>
                  </a:lnTo>
                  <a:lnTo>
                    <a:pt x="1576075" y="515288"/>
                  </a:lnTo>
                  <a:lnTo>
                    <a:pt x="1559973" y="526146"/>
                  </a:lnTo>
                  <a:lnTo>
                    <a:pt x="1540252" y="5301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41" name="object 341"/>
          <p:cNvSpPr txBox="1"/>
          <p:nvPr/>
        </p:nvSpPr>
        <p:spPr>
          <a:xfrm>
            <a:off x="16311659" y="8886988"/>
            <a:ext cx="1626916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18440" marR="210820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Signos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Disti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nti</a:t>
            </a:r>
            <a:r>
              <a:rPr sz="7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spcBef>
                <a:spcPts val="35"/>
              </a:spcBef>
            </a:pPr>
            <a:r>
              <a:rPr lang="es-419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Mor García</a:t>
            </a: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750" i="1" spc="-4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8"/>
              </a:rPr>
              <a:t>dirsignosdistintivos@sic.gov.co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42" name="object 342"/>
          <p:cNvGrpSpPr/>
          <p:nvPr/>
        </p:nvGrpSpPr>
        <p:grpSpPr>
          <a:xfrm>
            <a:off x="18115880" y="8862897"/>
            <a:ext cx="1918370" cy="808355"/>
            <a:chOff x="18110102" y="8862897"/>
            <a:chExt cx="1752600" cy="808355"/>
          </a:xfrm>
        </p:grpSpPr>
        <p:pic>
          <p:nvPicPr>
            <p:cNvPr id="343" name="object 343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18155957" y="8920102"/>
              <a:ext cx="1660365" cy="750779"/>
            </a:xfrm>
            <a:prstGeom prst="rect">
              <a:avLst/>
            </a:prstGeom>
          </p:spPr>
        </p:pic>
        <p:pic>
          <p:nvPicPr>
            <p:cNvPr id="344" name="object 344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8116771" y="8869571"/>
              <a:ext cx="1738734" cy="598163"/>
            </a:xfrm>
            <a:prstGeom prst="rect">
              <a:avLst/>
            </a:prstGeom>
          </p:spPr>
        </p:pic>
        <p:sp>
          <p:nvSpPr>
            <p:cNvPr id="345" name="object 345"/>
            <p:cNvSpPr/>
            <p:nvPr/>
          </p:nvSpPr>
          <p:spPr>
            <a:xfrm>
              <a:off x="18116769" y="8869564"/>
              <a:ext cx="1739264" cy="598170"/>
            </a:xfrm>
            <a:custGeom>
              <a:avLst/>
              <a:gdLst/>
              <a:ahLst/>
              <a:cxnLst/>
              <a:rect l="l" t="t" r="r" b="b"/>
              <a:pathLst>
                <a:path w="1739265" h="598170">
                  <a:moveTo>
                    <a:pt x="1688075" y="598173"/>
                  </a:moveTo>
                  <a:lnTo>
                    <a:pt x="50659" y="598173"/>
                  </a:lnTo>
                  <a:lnTo>
                    <a:pt x="30942" y="594191"/>
                  </a:lnTo>
                  <a:lnTo>
                    <a:pt x="14839" y="583334"/>
                  </a:lnTo>
                  <a:lnTo>
                    <a:pt x="3981" y="567231"/>
                  </a:lnTo>
                  <a:lnTo>
                    <a:pt x="0" y="54751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88075" y="0"/>
                  </a:lnTo>
                  <a:lnTo>
                    <a:pt x="1707797" y="3980"/>
                  </a:lnTo>
                  <a:lnTo>
                    <a:pt x="1723899" y="14835"/>
                  </a:lnTo>
                  <a:lnTo>
                    <a:pt x="1734754" y="30937"/>
                  </a:lnTo>
                  <a:lnTo>
                    <a:pt x="1738734" y="50659"/>
                  </a:lnTo>
                  <a:lnTo>
                    <a:pt x="1738734" y="547514"/>
                  </a:lnTo>
                  <a:lnTo>
                    <a:pt x="1734754" y="567231"/>
                  </a:lnTo>
                  <a:lnTo>
                    <a:pt x="1723899" y="583334"/>
                  </a:lnTo>
                  <a:lnTo>
                    <a:pt x="1707797" y="594191"/>
                  </a:lnTo>
                  <a:lnTo>
                    <a:pt x="1688075" y="59817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46" name="object 346"/>
          <p:cNvSpPr txBox="1"/>
          <p:nvPr/>
        </p:nvSpPr>
        <p:spPr>
          <a:xfrm>
            <a:off x="18155575" y="8866951"/>
            <a:ext cx="1841804" cy="48417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41300" marR="233679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Nu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7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Creaciones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defTabSz="914400" rtl="0" eaLnBrk="1" latinLnBrk="0" hangingPunct="1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Sandra Isabel Calderón Rodríguez </a:t>
            </a:r>
          </a:p>
          <a:p>
            <a:pPr algn="ctr">
              <a:lnSpc>
                <a:spcPts val="990"/>
              </a:lnSpc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1"/>
              </a:rPr>
              <a:t>dirnuecreaciones@sic.gov.co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47" name="object 347"/>
          <p:cNvGrpSpPr/>
          <p:nvPr/>
        </p:nvGrpSpPr>
        <p:grpSpPr>
          <a:xfrm>
            <a:off x="13959202" y="11291192"/>
            <a:ext cx="2154555" cy="623570"/>
            <a:chOff x="13959202" y="11291192"/>
            <a:chExt cx="2154555" cy="623570"/>
          </a:xfrm>
        </p:grpSpPr>
        <p:pic>
          <p:nvPicPr>
            <p:cNvPr id="348" name="object 348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4013851" y="11336518"/>
              <a:ext cx="2044686" cy="578213"/>
            </a:xfrm>
            <a:prstGeom prst="rect">
              <a:avLst/>
            </a:prstGeom>
          </p:spPr>
        </p:pic>
        <p:pic>
          <p:nvPicPr>
            <p:cNvPr id="349" name="object 349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13965603" y="11297596"/>
              <a:ext cx="2141181" cy="460684"/>
            </a:xfrm>
            <a:prstGeom prst="rect">
              <a:avLst/>
            </a:prstGeom>
          </p:spPr>
        </p:pic>
        <p:sp>
          <p:nvSpPr>
            <p:cNvPr id="350" name="object 350"/>
            <p:cNvSpPr/>
            <p:nvPr/>
          </p:nvSpPr>
          <p:spPr>
            <a:xfrm>
              <a:off x="13965600" y="11297590"/>
              <a:ext cx="2141220" cy="461009"/>
            </a:xfrm>
            <a:custGeom>
              <a:avLst/>
              <a:gdLst/>
              <a:ahLst/>
              <a:cxnLst/>
              <a:rect l="l" t="t" r="r" b="b"/>
              <a:pathLst>
                <a:path w="2141219" h="461009">
                  <a:moveTo>
                    <a:pt x="2090532" y="460694"/>
                  </a:moveTo>
                  <a:lnTo>
                    <a:pt x="50659" y="460694"/>
                  </a:lnTo>
                  <a:lnTo>
                    <a:pt x="30937" y="456713"/>
                  </a:lnTo>
                  <a:lnTo>
                    <a:pt x="14835" y="445855"/>
                  </a:lnTo>
                  <a:lnTo>
                    <a:pt x="3980" y="429752"/>
                  </a:lnTo>
                  <a:lnTo>
                    <a:pt x="0" y="410035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1"/>
                  </a:lnTo>
                  <a:lnTo>
                    <a:pt x="2126352" y="14839"/>
                  </a:lnTo>
                  <a:lnTo>
                    <a:pt x="2137210" y="30942"/>
                  </a:lnTo>
                  <a:lnTo>
                    <a:pt x="2141191" y="50659"/>
                  </a:lnTo>
                  <a:lnTo>
                    <a:pt x="2141191" y="410035"/>
                  </a:lnTo>
                  <a:lnTo>
                    <a:pt x="2137210" y="429752"/>
                  </a:lnTo>
                  <a:lnTo>
                    <a:pt x="2126352" y="445855"/>
                  </a:lnTo>
                  <a:lnTo>
                    <a:pt x="2110249" y="456713"/>
                  </a:lnTo>
                  <a:lnTo>
                    <a:pt x="2090532" y="46069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51" name="object 351"/>
          <p:cNvSpPr txBox="1"/>
          <p:nvPr/>
        </p:nvSpPr>
        <p:spPr>
          <a:xfrm>
            <a:off x="14199178" y="11333363"/>
            <a:ext cx="1610360" cy="361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Secretaría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Edison Camilo Largo Marín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" action="ppaction://noaction"/>
              </a:rPr>
              <a:t>elargo@sic.gov.co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52" name="object 352"/>
          <p:cNvGrpSpPr/>
          <p:nvPr/>
        </p:nvGrpSpPr>
        <p:grpSpPr>
          <a:xfrm>
            <a:off x="16311921" y="12354426"/>
            <a:ext cx="1604645" cy="832485"/>
            <a:chOff x="16312889" y="12245211"/>
            <a:chExt cx="1604645" cy="832485"/>
          </a:xfrm>
        </p:grpSpPr>
        <p:pic>
          <p:nvPicPr>
            <p:cNvPr id="353" name="object 353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6355422" y="12303939"/>
              <a:ext cx="1519198" cy="773444"/>
            </a:xfrm>
            <a:prstGeom prst="rect">
              <a:avLst/>
            </a:prstGeom>
          </p:spPr>
        </p:pic>
        <p:pic>
          <p:nvPicPr>
            <p:cNvPr id="354" name="object 354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6319565" y="12251873"/>
              <a:ext cx="1590901" cy="616238"/>
            </a:xfrm>
            <a:prstGeom prst="rect">
              <a:avLst/>
            </a:prstGeom>
          </p:spPr>
        </p:pic>
        <p:sp>
          <p:nvSpPr>
            <p:cNvPr id="355" name="object 355"/>
            <p:cNvSpPr/>
            <p:nvPr/>
          </p:nvSpPr>
          <p:spPr>
            <a:xfrm>
              <a:off x="16319557" y="12251878"/>
              <a:ext cx="1591310" cy="616585"/>
            </a:xfrm>
            <a:custGeom>
              <a:avLst/>
              <a:gdLst/>
              <a:ahLst/>
              <a:cxnLst/>
              <a:rect l="l" t="t" r="r" b="b"/>
              <a:pathLst>
                <a:path w="1591309" h="616584">
                  <a:moveTo>
                    <a:pt x="1540252" y="616228"/>
                  </a:moveTo>
                  <a:lnTo>
                    <a:pt x="50659" y="616228"/>
                  </a:lnTo>
                  <a:lnTo>
                    <a:pt x="30942" y="612246"/>
                  </a:lnTo>
                  <a:lnTo>
                    <a:pt x="14839" y="601389"/>
                  </a:lnTo>
                  <a:lnTo>
                    <a:pt x="3981" y="585286"/>
                  </a:lnTo>
                  <a:lnTo>
                    <a:pt x="0" y="565569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65569"/>
                  </a:lnTo>
                  <a:lnTo>
                    <a:pt x="1586931" y="585286"/>
                  </a:lnTo>
                  <a:lnTo>
                    <a:pt x="1576075" y="601389"/>
                  </a:lnTo>
                  <a:lnTo>
                    <a:pt x="1559973" y="612246"/>
                  </a:lnTo>
                  <a:lnTo>
                    <a:pt x="1540252" y="6162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56" name="object 356"/>
          <p:cNvSpPr txBox="1"/>
          <p:nvPr/>
        </p:nvSpPr>
        <p:spPr>
          <a:xfrm>
            <a:off x="16336165" y="12404633"/>
            <a:ext cx="1590901" cy="441018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Oposiciones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Cancelaciones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81915" marR="74295" algn="ctr">
              <a:lnSpc>
                <a:spcPct val="81300"/>
              </a:lnSpc>
              <a:spcBef>
                <a:spcPts val="5"/>
              </a:spcBef>
            </a:pPr>
            <a:r>
              <a:rPr lang="es-CO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Mor </a:t>
            </a:r>
            <a:r>
              <a:rPr lang="es-CO" sz="750" b="1" spc="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Garcia</a:t>
            </a:r>
            <a:r>
              <a:rPr lang="es-CO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819"/>
              </a:lnSpc>
            </a:pPr>
            <a:r>
              <a:rPr lang="es-CO" sz="750" i="1" spc="-1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6"/>
              </a:rPr>
              <a:t>dmgarcia</a:t>
            </a:r>
            <a:r>
              <a:rPr sz="750" i="1" spc="-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6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57" name="object 357"/>
          <p:cNvGrpSpPr/>
          <p:nvPr/>
        </p:nvGrpSpPr>
        <p:grpSpPr>
          <a:xfrm>
            <a:off x="18247205" y="9650359"/>
            <a:ext cx="1813762" cy="1574442"/>
            <a:chOff x="18309642" y="9650359"/>
            <a:chExt cx="1688382" cy="1333685"/>
          </a:xfrm>
        </p:grpSpPr>
        <p:pic>
          <p:nvPicPr>
            <p:cNvPr id="358" name="object 358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18442580" y="9695025"/>
              <a:ext cx="1519198" cy="663331"/>
            </a:xfrm>
            <a:prstGeom prst="rect">
              <a:avLst/>
            </a:prstGeom>
          </p:spPr>
        </p:pic>
        <p:pic>
          <p:nvPicPr>
            <p:cNvPr id="359" name="object 359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18309642" y="9650362"/>
              <a:ext cx="1687981" cy="528507"/>
            </a:xfrm>
            <a:prstGeom prst="rect">
              <a:avLst/>
            </a:prstGeom>
          </p:spPr>
        </p:pic>
        <p:sp>
          <p:nvSpPr>
            <p:cNvPr id="360" name="object 360"/>
            <p:cNvSpPr/>
            <p:nvPr/>
          </p:nvSpPr>
          <p:spPr>
            <a:xfrm>
              <a:off x="18328858" y="9650359"/>
              <a:ext cx="1669166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31" y="497569"/>
                  </a:lnTo>
                  <a:lnTo>
                    <a:pt x="1576075" y="513671"/>
                  </a:lnTo>
                  <a:lnTo>
                    <a:pt x="1559973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361" name="object 361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18442580" y="10304046"/>
              <a:ext cx="1519198" cy="679998"/>
            </a:xfrm>
            <a:prstGeom prst="rect">
              <a:avLst/>
            </a:prstGeom>
          </p:spPr>
        </p:pic>
        <p:pic>
          <p:nvPicPr>
            <p:cNvPr id="362" name="object 362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18406724" y="10258262"/>
              <a:ext cx="1590901" cy="541779"/>
            </a:xfrm>
            <a:prstGeom prst="rect">
              <a:avLst/>
            </a:prstGeom>
          </p:spPr>
        </p:pic>
        <p:sp>
          <p:nvSpPr>
            <p:cNvPr id="363" name="object 363"/>
            <p:cNvSpPr/>
            <p:nvPr/>
          </p:nvSpPr>
          <p:spPr>
            <a:xfrm>
              <a:off x="18406714" y="10258265"/>
              <a:ext cx="1591310" cy="542290"/>
            </a:xfrm>
            <a:custGeom>
              <a:avLst/>
              <a:gdLst/>
              <a:ahLst/>
              <a:cxnLst/>
              <a:rect l="l" t="t" r="r" b="b"/>
              <a:pathLst>
                <a:path w="1591309" h="542290">
                  <a:moveTo>
                    <a:pt x="1540252" y="541779"/>
                  </a:moveTo>
                  <a:lnTo>
                    <a:pt x="50659" y="541779"/>
                  </a:lnTo>
                  <a:lnTo>
                    <a:pt x="30942" y="537799"/>
                  </a:lnTo>
                  <a:lnTo>
                    <a:pt x="14839" y="526944"/>
                  </a:lnTo>
                  <a:lnTo>
                    <a:pt x="3981" y="510841"/>
                  </a:lnTo>
                  <a:lnTo>
                    <a:pt x="0" y="491120"/>
                  </a:lnTo>
                  <a:lnTo>
                    <a:pt x="0" y="50659"/>
                  </a:lnTo>
                  <a:lnTo>
                    <a:pt x="3981" y="30946"/>
                  </a:lnTo>
                  <a:lnTo>
                    <a:pt x="14839" y="14843"/>
                  </a:lnTo>
                  <a:lnTo>
                    <a:pt x="30942" y="3983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3"/>
                  </a:lnTo>
                  <a:lnTo>
                    <a:pt x="1576075" y="14843"/>
                  </a:lnTo>
                  <a:lnTo>
                    <a:pt x="1586931" y="30946"/>
                  </a:lnTo>
                  <a:lnTo>
                    <a:pt x="1590911" y="50659"/>
                  </a:lnTo>
                  <a:lnTo>
                    <a:pt x="1590911" y="491120"/>
                  </a:lnTo>
                  <a:lnTo>
                    <a:pt x="1586931" y="510841"/>
                  </a:lnTo>
                  <a:lnTo>
                    <a:pt x="1576075" y="526944"/>
                  </a:lnTo>
                  <a:lnTo>
                    <a:pt x="1559973" y="537799"/>
                  </a:lnTo>
                  <a:lnTo>
                    <a:pt x="1540252" y="54177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64" name="object 364"/>
          <p:cNvSpPr txBox="1"/>
          <p:nvPr/>
        </p:nvSpPr>
        <p:spPr>
          <a:xfrm>
            <a:off x="18542659" y="10418619"/>
            <a:ext cx="1279525" cy="492186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ctr">
              <a:lnSpc>
                <a:spcPct val="89100"/>
              </a:lnSpc>
              <a:spcBef>
                <a:spcPts val="23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Mecánica,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Electrónica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Diseños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89100"/>
              </a:lnSpc>
              <a:spcBef>
                <a:spcPts val="235"/>
              </a:spcBef>
            </a:pPr>
            <a:r>
              <a:rPr lang="es-CO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Rachid</a:t>
            </a:r>
            <a:r>
              <a:rPr lang="es-CO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Ponce </a:t>
            </a:r>
            <a:r>
              <a:rPr lang="es-CO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Verjel</a:t>
            </a:r>
            <a:endParaRPr sz="750" b="1" spc="1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1"/>
              </a:rPr>
              <a:t>rponce@sic.gov.co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65" name="object 365"/>
          <p:cNvGrpSpPr/>
          <p:nvPr/>
        </p:nvGrpSpPr>
        <p:grpSpPr>
          <a:xfrm>
            <a:off x="18344327" y="11068048"/>
            <a:ext cx="1660366" cy="914401"/>
            <a:chOff x="18400047" y="10869641"/>
            <a:chExt cx="1604645" cy="762000"/>
          </a:xfrm>
        </p:grpSpPr>
        <p:pic>
          <p:nvPicPr>
            <p:cNvPr id="366" name="object 366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18442580" y="10923942"/>
              <a:ext cx="1519198" cy="707486"/>
            </a:xfrm>
            <a:prstGeom prst="rect">
              <a:avLst/>
            </a:prstGeom>
          </p:spPr>
        </p:pic>
        <p:pic>
          <p:nvPicPr>
            <p:cNvPr id="367" name="object 367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18406722" y="10876315"/>
              <a:ext cx="1590901" cy="563674"/>
            </a:xfrm>
            <a:prstGeom prst="rect">
              <a:avLst/>
            </a:prstGeom>
          </p:spPr>
        </p:pic>
        <p:sp>
          <p:nvSpPr>
            <p:cNvPr id="368" name="object 368"/>
            <p:cNvSpPr/>
            <p:nvPr/>
          </p:nvSpPr>
          <p:spPr>
            <a:xfrm>
              <a:off x="18406714" y="10876308"/>
              <a:ext cx="1591310" cy="563880"/>
            </a:xfrm>
            <a:custGeom>
              <a:avLst/>
              <a:gdLst/>
              <a:ahLst/>
              <a:cxnLst/>
              <a:rect l="l" t="t" r="r" b="b"/>
              <a:pathLst>
                <a:path w="1591309" h="563879">
                  <a:moveTo>
                    <a:pt x="1540252" y="563684"/>
                  </a:moveTo>
                  <a:lnTo>
                    <a:pt x="50659" y="563684"/>
                  </a:lnTo>
                  <a:lnTo>
                    <a:pt x="30942" y="559704"/>
                  </a:lnTo>
                  <a:lnTo>
                    <a:pt x="14839" y="548849"/>
                  </a:lnTo>
                  <a:lnTo>
                    <a:pt x="3981" y="532746"/>
                  </a:lnTo>
                  <a:lnTo>
                    <a:pt x="0" y="513025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513025"/>
                  </a:lnTo>
                  <a:lnTo>
                    <a:pt x="1586931" y="532746"/>
                  </a:lnTo>
                  <a:lnTo>
                    <a:pt x="1576075" y="548849"/>
                  </a:lnTo>
                  <a:lnTo>
                    <a:pt x="1559973" y="559704"/>
                  </a:lnTo>
                  <a:lnTo>
                    <a:pt x="1540252" y="56368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69" name="object 369"/>
          <p:cNvSpPr txBox="1"/>
          <p:nvPr/>
        </p:nvSpPr>
        <p:spPr>
          <a:xfrm>
            <a:off x="18400737" y="11068050"/>
            <a:ext cx="1527607" cy="58798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Química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lang="es-ES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Mayra Alejandra Quintero Valbuena</a:t>
            </a: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750" i="1" spc="5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maquin</a:t>
            </a:r>
            <a:r>
              <a:rPr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t</a:t>
            </a: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e</a:t>
            </a:r>
            <a:r>
              <a:rPr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r</a:t>
            </a:r>
            <a:r>
              <a:rPr sz="750" i="1" spc="2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o@si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c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.</a:t>
            </a:r>
            <a:r>
              <a:rPr sz="750" i="1" spc="5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g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o</a:t>
            </a:r>
            <a:r>
              <a:rPr sz="750" i="1" spc="-6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v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.</a:t>
            </a:r>
            <a:r>
              <a:rPr sz="750" i="1" spc="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c</a:t>
            </a:r>
            <a:r>
              <a:rPr sz="750" i="1" spc="3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18235793" y="12396908"/>
            <a:ext cx="1479580" cy="60471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Ope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aciones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Propiedad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Industrial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750" spc="1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Pilar María Goyeneche Carvajal 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lang="es-CO" sz="750" i="1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5"/>
              </a:rPr>
              <a:t>pgoyeneche</a:t>
            </a:r>
            <a:r>
              <a:rPr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5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74" name="object 374"/>
          <p:cNvGrpSpPr/>
          <p:nvPr/>
        </p:nvGrpSpPr>
        <p:grpSpPr>
          <a:xfrm>
            <a:off x="18159973" y="11874161"/>
            <a:ext cx="1637726" cy="489276"/>
            <a:chOff x="18159971" y="11889610"/>
            <a:chExt cx="1625781" cy="458627"/>
          </a:xfrm>
        </p:grpSpPr>
        <p:pic>
          <p:nvPicPr>
            <p:cNvPr id="375" name="object 37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59971" y="11889610"/>
              <a:ext cx="1590901" cy="458627"/>
            </a:xfrm>
            <a:prstGeom prst="rect">
              <a:avLst/>
            </a:prstGeom>
          </p:spPr>
        </p:pic>
        <p:sp>
          <p:nvSpPr>
            <p:cNvPr id="376" name="object 376"/>
            <p:cNvSpPr/>
            <p:nvPr/>
          </p:nvSpPr>
          <p:spPr>
            <a:xfrm>
              <a:off x="18166077" y="11890201"/>
              <a:ext cx="1619675" cy="425583"/>
            </a:xfrm>
            <a:custGeom>
              <a:avLst/>
              <a:gdLst/>
              <a:ahLst/>
              <a:cxnLst/>
              <a:rect l="l" t="t" r="r" b="b"/>
              <a:pathLst>
                <a:path w="1591309" h="406400">
                  <a:moveTo>
                    <a:pt x="1540252" y="405982"/>
                  </a:moveTo>
                  <a:lnTo>
                    <a:pt x="50659" y="405982"/>
                  </a:lnTo>
                  <a:lnTo>
                    <a:pt x="30942" y="402002"/>
                  </a:lnTo>
                  <a:lnTo>
                    <a:pt x="14839" y="391147"/>
                  </a:lnTo>
                  <a:lnTo>
                    <a:pt x="3981" y="375044"/>
                  </a:lnTo>
                  <a:lnTo>
                    <a:pt x="0" y="35532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355323"/>
                  </a:lnTo>
                  <a:lnTo>
                    <a:pt x="1586931" y="375044"/>
                  </a:lnTo>
                  <a:lnTo>
                    <a:pt x="1576075" y="391147"/>
                  </a:lnTo>
                  <a:lnTo>
                    <a:pt x="1559973" y="402002"/>
                  </a:lnTo>
                  <a:lnTo>
                    <a:pt x="1540252" y="4059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77" name="object 377"/>
          <p:cNvSpPr txBox="1"/>
          <p:nvPr/>
        </p:nvSpPr>
        <p:spPr>
          <a:xfrm>
            <a:off x="18215483" y="11945834"/>
            <a:ext cx="149288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CIGEPI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Luis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Antonio</a:t>
            </a:r>
            <a:r>
              <a:rPr sz="7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Silva</a:t>
            </a:r>
            <a:r>
              <a:rPr sz="7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Rubio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78" name="object 378"/>
          <p:cNvSpPr txBox="1"/>
          <p:nvPr/>
        </p:nvSpPr>
        <p:spPr>
          <a:xfrm>
            <a:off x="18488983" y="12176759"/>
            <a:ext cx="94551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6"/>
              </a:rPr>
              <a:t>lsilva@sic.gov.co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79" name="object 379"/>
          <p:cNvGrpSpPr/>
          <p:nvPr/>
        </p:nvGrpSpPr>
        <p:grpSpPr>
          <a:xfrm>
            <a:off x="18159725" y="13129895"/>
            <a:ext cx="1604010" cy="681355"/>
            <a:chOff x="18159725" y="13061587"/>
            <a:chExt cx="1604010" cy="681355"/>
          </a:xfrm>
        </p:grpSpPr>
        <p:pic>
          <p:nvPicPr>
            <p:cNvPr id="380" name="object 380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18201980" y="13110534"/>
              <a:ext cx="1519198" cy="632024"/>
            </a:xfrm>
            <a:prstGeom prst="rect">
              <a:avLst/>
            </a:prstGeom>
          </p:spPr>
        </p:pic>
        <p:pic>
          <p:nvPicPr>
            <p:cNvPr id="381" name="object 381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18166122" y="13067983"/>
              <a:ext cx="1590911" cy="503562"/>
            </a:xfrm>
            <a:prstGeom prst="rect">
              <a:avLst/>
            </a:prstGeom>
          </p:spPr>
        </p:pic>
        <p:sp>
          <p:nvSpPr>
            <p:cNvPr id="382" name="object 382"/>
            <p:cNvSpPr/>
            <p:nvPr/>
          </p:nvSpPr>
          <p:spPr>
            <a:xfrm>
              <a:off x="18166123" y="13067985"/>
              <a:ext cx="1591310" cy="504190"/>
            </a:xfrm>
            <a:custGeom>
              <a:avLst/>
              <a:gdLst/>
              <a:ahLst/>
              <a:cxnLst/>
              <a:rect l="l" t="t" r="r" b="b"/>
              <a:pathLst>
                <a:path w="1591309" h="504190">
                  <a:moveTo>
                    <a:pt x="1540252" y="503562"/>
                  </a:moveTo>
                  <a:lnTo>
                    <a:pt x="50659" y="503562"/>
                  </a:lnTo>
                  <a:lnTo>
                    <a:pt x="30942" y="499582"/>
                  </a:lnTo>
                  <a:lnTo>
                    <a:pt x="14839" y="488726"/>
                  </a:lnTo>
                  <a:lnTo>
                    <a:pt x="3981" y="472624"/>
                  </a:lnTo>
                  <a:lnTo>
                    <a:pt x="0" y="45290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52903"/>
                  </a:lnTo>
                  <a:lnTo>
                    <a:pt x="1586929" y="472624"/>
                  </a:lnTo>
                  <a:lnTo>
                    <a:pt x="1576072" y="488726"/>
                  </a:lnTo>
                  <a:lnTo>
                    <a:pt x="1559969" y="499582"/>
                  </a:lnTo>
                  <a:lnTo>
                    <a:pt x="1540252" y="50356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83" name="object 383"/>
          <p:cNvSpPr txBox="1"/>
          <p:nvPr/>
        </p:nvSpPr>
        <p:spPr>
          <a:xfrm>
            <a:off x="18171435" y="13125450"/>
            <a:ext cx="1569085" cy="4885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85445" marR="354330" indent="-63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lang="es-CO"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ía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Administ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Matilda</a:t>
            </a: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Renata Vega </a:t>
            </a: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Apáczai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3495" algn="ctr">
              <a:lnSpc>
                <a:spcPts val="1005"/>
              </a:lnSpc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9"/>
              </a:rPr>
              <a:t>mrvega@sic.gov.co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18422692" y="9660530"/>
            <a:ext cx="1455734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Farmacia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lang="es-ES"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Biotecnología 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18312902" y="9876646"/>
            <a:ext cx="1755232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Dayron Alexander Ramírez Reyes </a:t>
            </a:r>
          </a:p>
          <a:p>
            <a:pPr algn="ctr"/>
            <a:endParaRPr lang="es-ES" sz="750" i="1" spc="-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s-ES" sz="750" b="1" spc="1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7" name="object 387"/>
          <p:cNvSpPr txBox="1"/>
          <p:nvPr/>
        </p:nvSpPr>
        <p:spPr>
          <a:xfrm>
            <a:off x="18738850" y="10088626"/>
            <a:ext cx="103378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CO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dramirez@sic.gov.co</a:t>
            </a:r>
            <a:endParaRPr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15189361" y="292217"/>
            <a:ext cx="4507230" cy="6451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229"/>
              </a:spcBef>
            </a:pPr>
            <a:r>
              <a:rPr sz="1350" i="1" spc="35" dirty="0">
                <a:solidFill>
                  <a:srgbClr val="231F20"/>
                </a:solidFill>
                <a:latin typeface="Verdana"/>
                <a:cs typeface="Verdana"/>
              </a:rPr>
              <a:t>SUPERINTENDENCIA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8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-5" dirty="0">
                <a:solidFill>
                  <a:srgbClr val="231F20"/>
                </a:solidFill>
                <a:latin typeface="Verdana"/>
                <a:cs typeface="Verdana"/>
              </a:rPr>
              <a:t>INDUSTRIA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4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45" dirty="0">
                <a:solidFill>
                  <a:srgbClr val="231F20"/>
                </a:solidFill>
                <a:latin typeface="Verdana"/>
                <a:cs typeface="Verdana"/>
              </a:rPr>
              <a:t>COMERCIO</a:t>
            </a:r>
            <a:endParaRPr sz="13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OR</a:t>
            </a:r>
            <a:r>
              <a:rPr sz="1250" spc="30" dirty="0">
                <a:solidFill>
                  <a:srgbClr val="395699"/>
                </a:solidFill>
                <a:latin typeface="Verdana"/>
                <a:cs typeface="Verdana"/>
              </a:rPr>
              <a:t>G</a:t>
            </a:r>
            <a:r>
              <a:rPr sz="1250" spc="60" dirty="0">
                <a:solidFill>
                  <a:srgbClr val="395699"/>
                </a:solidFill>
                <a:latin typeface="Verdana"/>
                <a:cs typeface="Verdana"/>
              </a:rPr>
              <a:t>ANIGRAMA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RESPON</a:t>
            </a:r>
            <a:r>
              <a:rPr sz="1250" spc="30" dirty="0">
                <a:solidFill>
                  <a:srgbClr val="395699"/>
                </a:solidFill>
                <a:latin typeface="Verdana"/>
                <a:cs typeface="Verdana"/>
              </a:rPr>
              <a:t>S</a:t>
            </a:r>
            <a:r>
              <a:rPr sz="1250" spc="25" dirty="0">
                <a:solidFill>
                  <a:srgbClr val="395699"/>
                </a:solidFill>
                <a:latin typeface="Verdana"/>
                <a:cs typeface="Verdana"/>
              </a:rPr>
              <a:t>ABLES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80" dirty="0">
                <a:solidFill>
                  <a:srgbClr val="395699"/>
                </a:solidFill>
                <a:latin typeface="Verdana"/>
                <a:cs typeface="Verdana"/>
              </a:rPr>
              <a:t>POR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DEPENDENCIAS</a:t>
            </a:r>
            <a:endParaRPr sz="1250" dirty="0">
              <a:latin typeface="Verdana"/>
              <a:cs typeface="Verdana"/>
            </a:endParaRPr>
          </a:p>
          <a:p>
            <a:pPr marR="24130" algn="r">
              <a:lnSpc>
                <a:spcPct val="100000"/>
              </a:lnSpc>
              <a:spcBef>
                <a:spcPts val="365"/>
              </a:spcBef>
            </a:pPr>
            <a:r>
              <a:rPr lang="es-ES" sz="950" i="1" spc="50" dirty="0">
                <a:solidFill>
                  <a:srgbClr val="5B6365"/>
                </a:solidFill>
                <a:latin typeface="Verdana"/>
                <a:cs typeface="Verdana"/>
              </a:rPr>
              <a:t>Junio 17 </a:t>
            </a:r>
            <a:r>
              <a:rPr sz="950" i="1" spc="30" dirty="0">
                <a:solidFill>
                  <a:srgbClr val="5B6365"/>
                </a:solidFill>
                <a:latin typeface="Verdana"/>
                <a:cs typeface="Verdana"/>
              </a:rPr>
              <a:t>de</a:t>
            </a:r>
            <a:r>
              <a:rPr sz="950" i="1" spc="-85" dirty="0">
                <a:solidFill>
                  <a:srgbClr val="5B6365"/>
                </a:solidFill>
                <a:latin typeface="Verdana"/>
                <a:cs typeface="Verdana"/>
              </a:rPr>
              <a:t> </a:t>
            </a:r>
            <a:r>
              <a:rPr sz="950" i="1" spc="-70" dirty="0">
                <a:solidFill>
                  <a:srgbClr val="5B6365"/>
                </a:solidFill>
                <a:latin typeface="Verdana"/>
                <a:cs typeface="Verdana"/>
              </a:rPr>
              <a:t>2</a:t>
            </a:r>
            <a:r>
              <a:rPr sz="950" i="1" spc="-35" dirty="0">
                <a:solidFill>
                  <a:srgbClr val="5B6365"/>
                </a:solidFill>
                <a:latin typeface="Verdana"/>
                <a:cs typeface="Verdana"/>
              </a:rPr>
              <a:t>02</a:t>
            </a:r>
            <a:r>
              <a:rPr lang="es-CO" sz="950" i="1" spc="-35" dirty="0">
                <a:solidFill>
                  <a:srgbClr val="5B6365"/>
                </a:solidFill>
                <a:latin typeface="Verdana"/>
                <a:cs typeface="Verdana"/>
              </a:rPr>
              <a:t>5</a:t>
            </a:r>
            <a:endParaRPr sz="950" dirty="0">
              <a:latin typeface="Verdana"/>
              <a:cs typeface="Verdana"/>
            </a:endParaRPr>
          </a:p>
        </p:txBody>
      </p:sp>
      <p:grpSp>
        <p:nvGrpSpPr>
          <p:cNvPr id="210" name="object 147">
            <a:extLst>
              <a:ext uri="{FF2B5EF4-FFF2-40B4-BE49-F238E27FC236}">
                <a16:creationId xmlns:a16="http://schemas.microsoft.com/office/drawing/2014/main" id="{1E36E4DE-DFB2-170C-A561-B71CB6765579}"/>
              </a:ext>
            </a:extLst>
          </p:cNvPr>
          <p:cNvGrpSpPr/>
          <p:nvPr/>
        </p:nvGrpSpPr>
        <p:grpSpPr>
          <a:xfrm>
            <a:off x="102963" y="10662412"/>
            <a:ext cx="1604645" cy="909123"/>
            <a:chOff x="110481" y="9871815"/>
            <a:chExt cx="1604645" cy="991869"/>
          </a:xfrm>
        </p:grpSpPr>
        <p:pic>
          <p:nvPicPr>
            <p:cNvPr id="211" name="object 148">
              <a:extLst>
                <a:ext uri="{FF2B5EF4-FFF2-40B4-BE49-F238E27FC236}">
                  <a16:creationId xmlns:a16="http://schemas.microsoft.com/office/drawing/2014/main" id="{0F9C583C-29A8-7AF1-A14C-20E4F90E5EE5}"/>
                </a:ext>
              </a:extLst>
            </p:cNvPr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212" name="object 149">
              <a:extLst>
                <a:ext uri="{FF2B5EF4-FFF2-40B4-BE49-F238E27FC236}">
                  <a16:creationId xmlns:a16="http://schemas.microsoft.com/office/drawing/2014/main" id="{0F4CECF8-D48A-BB04-8E4D-68D98F54C0CD}"/>
                </a:ext>
              </a:extLst>
            </p:cNvPr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213" name="object 150">
              <a:extLst>
                <a:ext uri="{FF2B5EF4-FFF2-40B4-BE49-F238E27FC236}">
                  <a16:creationId xmlns:a16="http://schemas.microsoft.com/office/drawing/2014/main" id="{B8B75CEF-80F0-ADA5-7B01-A0E72866987F}"/>
                </a:ext>
              </a:extLst>
            </p:cNvPr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pic>
        <p:nvPicPr>
          <p:cNvPr id="407" name="Imagen 406">
            <a:extLst>
              <a:ext uri="{FF2B5EF4-FFF2-40B4-BE49-F238E27FC236}">
                <a16:creationId xmlns:a16="http://schemas.microsoft.com/office/drawing/2014/main" id="{1A107E89-33F2-9AC4-117F-8C2215F9F7C8}"/>
              </a:ext>
            </a:extLst>
      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1660898" y="11789315"/>
            <a:ext cx="223535" cy="798847"/>
          </a:xfrm>
          <a:prstGeom prst="rect">
            <a:avLst/>
          </a:prstGeom>
        </p:spPr>
      </p:pic>
      <p:grpSp>
        <p:nvGrpSpPr>
          <p:cNvPr id="408" name="object 147">
            <a:extLst>
              <a:ext uri="{FF2B5EF4-FFF2-40B4-BE49-F238E27FC236}">
                <a16:creationId xmlns:a16="http://schemas.microsoft.com/office/drawing/2014/main" id="{2E7E7390-735C-2271-EC8D-F646EB71ED96}"/>
              </a:ext>
            </a:extLst>
          </p:cNvPr>
          <p:cNvGrpSpPr/>
          <p:nvPr/>
        </p:nvGrpSpPr>
        <p:grpSpPr>
          <a:xfrm>
            <a:off x="116807" y="11471514"/>
            <a:ext cx="1604645" cy="891924"/>
            <a:chOff x="110481" y="9871815"/>
            <a:chExt cx="1604645" cy="991869"/>
          </a:xfrm>
        </p:grpSpPr>
        <p:pic>
          <p:nvPicPr>
            <p:cNvPr id="409" name="object 148">
              <a:extLst>
                <a:ext uri="{FF2B5EF4-FFF2-40B4-BE49-F238E27FC236}">
                  <a16:creationId xmlns:a16="http://schemas.microsoft.com/office/drawing/2014/main" id="{EC5E0A7D-42AC-FA2B-DE05-68FF1F56A3CA}"/>
                </a:ext>
              </a:extLst>
            </p:cNvPr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410" name="object 149">
              <a:extLst>
                <a:ext uri="{FF2B5EF4-FFF2-40B4-BE49-F238E27FC236}">
                  <a16:creationId xmlns:a16="http://schemas.microsoft.com/office/drawing/2014/main" id="{8BA261DA-360E-DFAB-E180-33851A8E5BCE}"/>
                </a:ext>
              </a:extLst>
            </p:cNvPr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411" name="object 150">
              <a:extLst>
                <a:ext uri="{FF2B5EF4-FFF2-40B4-BE49-F238E27FC236}">
                  <a16:creationId xmlns:a16="http://schemas.microsoft.com/office/drawing/2014/main" id="{66D09EC5-E89B-3B25-F1E6-F42C6863F6C8}"/>
                </a:ext>
              </a:extLst>
            </p:cNvPr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414" name="object 152">
            <a:extLst>
              <a:ext uri="{FF2B5EF4-FFF2-40B4-BE49-F238E27FC236}">
                <a16:creationId xmlns:a16="http://schemas.microsoft.com/office/drawing/2014/main" id="{3173F81C-2AE8-8B8D-782C-922D6AFE2EEF}"/>
              </a:ext>
            </a:extLst>
          </p:cNvPr>
          <p:cNvSpPr txBox="1"/>
          <p:nvPr/>
        </p:nvSpPr>
        <p:spPr>
          <a:xfrm>
            <a:off x="142305" y="10765080"/>
            <a:ext cx="1548130" cy="6059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Averiguación Preliminar</a:t>
            </a:r>
          </a:p>
          <a:p>
            <a:pPr algn="ctr"/>
            <a:r>
              <a:rPr lang="es-ES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Neyireth</a:t>
            </a: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 Briceño Ramírez</a:t>
            </a:r>
          </a:p>
          <a:p>
            <a:pPr algn="ctr"/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nbriceno@sic.gov.co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sp>
        <p:nvSpPr>
          <p:cNvPr id="415" name="object 152">
            <a:extLst>
              <a:ext uri="{FF2B5EF4-FFF2-40B4-BE49-F238E27FC236}">
                <a16:creationId xmlns:a16="http://schemas.microsoft.com/office/drawing/2014/main" id="{111EDF71-7F37-9DE4-C80B-343B5359BF03}"/>
              </a:ext>
            </a:extLst>
          </p:cNvPr>
          <p:cNvSpPr txBox="1"/>
          <p:nvPr/>
        </p:nvSpPr>
        <p:spPr>
          <a:xfrm>
            <a:off x="127703" y="11501404"/>
            <a:ext cx="1548130" cy="6059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Gestión, S.E.S.P.</a:t>
            </a:r>
          </a:p>
          <a:p>
            <a:pPr algn="ctr"/>
            <a:r>
              <a:rPr lang="es-ES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Neyireth</a:t>
            </a: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 Briceño Ramírez</a:t>
            </a:r>
          </a:p>
          <a:p>
            <a:pPr algn="ctr" rtl="0" eaLnBrk="1" latinLnBrk="0" hangingPunct="1"/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nbriceno@sic.gov.co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cxnSp>
        <p:nvCxnSpPr>
          <p:cNvPr id="442" name="Conector: angular 441">
            <a:extLst>
              <a:ext uri="{FF2B5EF4-FFF2-40B4-BE49-F238E27FC236}">
                <a16:creationId xmlns:a16="http://schemas.microsoft.com/office/drawing/2014/main" id="{CDA599B9-0E83-F486-7BD2-B55F8E7CC280}"/>
              </a:ext>
            </a:extLst>
          </p:cNvPr>
          <p:cNvCxnSpPr>
            <a:cxnSpLocks/>
          </p:cNvCxnSpPr>
          <p:nvPr/>
        </p:nvCxnSpPr>
        <p:spPr>
          <a:xfrm rot="16200000" flipH="1">
            <a:off x="-525542" y="10401825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Conector: angular 445">
            <a:extLst>
              <a:ext uri="{FF2B5EF4-FFF2-40B4-BE49-F238E27FC236}">
                <a16:creationId xmlns:a16="http://schemas.microsoft.com/office/drawing/2014/main" id="{41242C48-18DE-829D-70B5-C9F96EBD2017}"/>
              </a:ext>
            </a:extLst>
          </p:cNvPr>
          <p:cNvCxnSpPr>
            <a:cxnSpLocks/>
          </p:cNvCxnSpPr>
          <p:nvPr/>
        </p:nvCxnSpPr>
        <p:spPr>
          <a:xfrm rot="16200000" flipH="1">
            <a:off x="-526127" y="11225303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Conector recto 466">
            <a:extLst>
              <a:ext uri="{FF2B5EF4-FFF2-40B4-BE49-F238E27FC236}">
                <a16:creationId xmlns:a16="http://schemas.microsoft.com/office/drawing/2014/main" id="{44CCA67F-CF46-7016-B4E8-71D71D1FA51F}"/>
              </a:ext>
            </a:extLst>
          </p:cNvPr>
          <p:cNvCxnSpPr/>
          <p:nvPr/>
        </p:nvCxnSpPr>
        <p:spPr>
          <a:xfrm flipV="1">
            <a:off x="55131" y="9331708"/>
            <a:ext cx="0" cy="5329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Conector recto 468">
            <a:extLst>
              <a:ext uri="{FF2B5EF4-FFF2-40B4-BE49-F238E27FC236}">
                <a16:creationId xmlns:a16="http://schemas.microsoft.com/office/drawing/2014/main" id="{D63496DA-BF95-5206-B98E-9AB35604DFB4}"/>
              </a:ext>
            </a:extLst>
          </p:cNvPr>
          <p:cNvCxnSpPr/>
          <p:nvPr/>
        </p:nvCxnSpPr>
        <p:spPr>
          <a:xfrm>
            <a:off x="55131" y="9331708"/>
            <a:ext cx="6201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Conector recto 448">
            <a:extLst>
              <a:ext uri="{FF2B5EF4-FFF2-40B4-BE49-F238E27FC236}">
                <a16:creationId xmlns:a16="http://schemas.microsoft.com/office/drawing/2014/main" id="{55469A50-4F7F-9681-75B8-0A8105F7A747}"/>
              </a:ext>
            </a:extLst>
          </p:cNvPr>
          <p:cNvCxnSpPr/>
          <p:nvPr/>
        </p:nvCxnSpPr>
        <p:spPr>
          <a:xfrm>
            <a:off x="55131" y="10234041"/>
            <a:ext cx="54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object 175"/>
          <p:cNvGrpSpPr/>
          <p:nvPr/>
        </p:nvGrpSpPr>
        <p:grpSpPr>
          <a:xfrm>
            <a:off x="7195317" y="4426211"/>
            <a:ext cx="2671447" cy="831882"/>
            <a:chOff x="7107078" y="3420203"/>
            <a:chExt cx="2671447" cy="831882"/>
          </a:xfrm>
        </p:grpSpPr>
        <p:pic>
          <p:nvPicPr>
            <p:cNvPr id="176" name="object 176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7167274" y="3477007"/>
              <a:ext cx="2550528" cy="775078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7107078" y="3420204"/>
              <a:ext cx="2670924" cy="672318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7107080" y="3420203"/>
              <a:ext cx="2671445" cy="672465"/>
            </a:xfrm>
            <a:custGeom>
              <a:avLst/>
              <a:gdLst/>
              <a:ahLst/>
              <a:cxnLst/>
              <a:rect l="l" t="t" r="r" b="b"/>
              <a:pathLst>
                <a:path w="2671445" h="672464">
                  <a:moveTo>
                    <a:pt x="2620265" y="672318"/>
                  </a:moveTo>
                  <a:lnTo>
                    <a:pt x="50659" y="672318"/>
                  </a:lnTo>
                  <a:lnTo>
                    <a:pt x="30942" y="668338"/>
                  </a:lnTo>
                  <a:lnTo>
                    <a:pt x="14839" y="657482"/>
                  </a:lnTo>
                  <a:lnTo>
                    <a:pt x="3981" y="641380"/>
                  </a:lnTo>
                  <a:lnTo>
                    <a:pt x="0" y="621659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6" y="3980"/>
                  </a:lnTo>
                  <a:lnTo>
                    <a:pt x="2656089" y="14835"/>
                  </a:lnTo>
                  <a:lnTo>
                    <a:pt x="2666944" y="30937"/>
                  </a:lnTo>
                  <a:lnTo>
                    <a:pt x="2670924" y="50659"/>
                  </a:lnTo>
                  <a:lnTo>
                    <a:pt x="2670924" y="621659"/>
                  </a:lnTo>
                  <a:lnTo>
                    <a:pt x="2666944" y="641380"/>
                  </a:lnTo>
                  <a:lnTo>
                    <a:pt x="2656089" y="657482"/>
                  </a:lnTo>
                  <a:lnTo>
                    <a:pt x="2639986" y="668338"/>
                  </a:lnTo>
                  <a:lnTo>
                    <a:pt x="2620265" y="67231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7187272" y="4873273"/>
            <a:ext cx="2667000" cy="1288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894"/>
              </a:lnSpc>
              <a:tabLst>
                <a:tab pos="2640965" algn="l"/>
              </a:tabLst>
            </a:pPr>
            <a:r>
              <a:rPr sz="850" i="1" u="heavy" spc="-70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4434" y="4548110"/>
            <a:ext cx="2400935" cy="559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Tecnología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Informática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419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16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Adriana Cetina Hernández</a:t>
            </a:r>
          </a:p>
          <a:p>
            <a:pPr algn="ctr"/>
            <a:r>
              <a:rPr lang="es-419" sz="90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3"/>
              </a:rPr>
              <a:t>oftecnologia@sic.gov.co</a:t>
            </a:r>
            <a:endParaRPr lang="es-419" sz="9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419" sz="9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grpSp>
        <p:nvGrpSpPr>
          <p:cNvPr id="7" name="object 165">
            <a:extLst>
              <a:ext uri="{FF2B5EF4-FFF2-40B4-BE49-F238E27FC236}">
                <a16:creationId xmlns:a16="http://schemas.microsoft.com/office/drawing/2014/main" id="{834E137D-5916-4E81-127F-AFB4C38063D1}"/>
              </a:ext>
            </a:extLst>
          </p:cNvPr>
          <p:cNvGrpSpPr/>
          <p:nvPr/>
        </p:nvGrpSpPr>
        <p:grpSpPr>
          <a:xfrm>
            <a:off x="1930968" y="11521208"/>
            <a:ext cx="1838328" cy="1183571"/>
            <a:chOff x="1959244" y="10699915"/>
            <a:chExt cx="1767839" cy="991869"/>
          </a:xfrm>
        </p:grpSpPr>
        <p:pic>
          <p:nvPicPr>
            <p:cNvPr id="18" name="object 166">
              <a:extLst>
                <a:ext uri="{FF2B5EF4-FFF2-40B4-BE49-F238E27FC236}">
                  <a16:creationId xmlns:a16="http://schemas.microsoft.com/office/drawing/2014/main" id="{DB33F059-62B6-DC86-0B16-D376FC9404BA}"/>
                </a:ext>
              </a:extLst>
            </p:cNvPr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005432" y="10768683"/>
              <a:ext cx="1674873" cy="922503"/>
            </a:xfrm>
            <a:prstGeom prst="rect">
              <a:avLst/>
            </a:prstGeom>
          </p:spPr>
        </p:pic>
        <p:pic>
          <p:nvPicPr>
            <p:cNvPr id="23" name="object 167">
              <a:extLst>
                <a:ext uri="{FF2B5EF4-FFF2-40B4-BE49-F238E27FC236}">
                  <a16:creationId xmlns:a16="http://schemas.microsoft.com/office/drawing/2014/main" id="{058B06A2-3E9A-CFBB-5CF9-279702943742}"/>
                </a:ext>
              </a:extLst>
            </p:cNvPr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965910" y="10706587"/>
              <a:ext cx="1753922" cy="734993"/>
            </a:xfrm>
            <a:prstGeom prst="rect">
              <a:avLst/>
            </a:prstGeom>
          </p:spPr>
        </p:pic>
        <p:sp>
          <p:nvSpPr>
            <p:cNvPr id="58" name="object 168">
              <a:extLst>
                <a:ext uri="{FF2B5EF4-FFF2-40B4-BE49-F238E27FC236}">
                  <a16:creationId xmlns:a16="http://schemas.microsoft.com/office/drawing/2014/main" id="{0882483D-B386-5CB6-798E-098B95557E9E}"/>
                </a:ext>
              </a:extLst>
            </p:cNvPr>
            <p:cNvSpPr/>
            <p:nvPr/>
          </p:nvSpPr>
          <p:spPr>
            <a:xfrm>
              <a:off x="1965912" y="107065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0" y="3980"/>
                  </a:lnTo>
                  <a:lnTo>
                    <a:pt x="1739083" y="14835"/>
                  </a:lnTo>
                  <a:lnTo>
                    <a:pt x="1749940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0" y="704056"/>
                  </a:lnTo>
                  <a:lnTo>
                    <a:pt x="1739083" y="720158"/>
                  </a:lnTo>
                  <a:lnTo>
                    <a:pt x="1722980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cxnSp>
        <p:nvCxnSpPr>
          <p:cNvPr id="448" name="Conector: angular 447">
            <a:extLst>
              <a:ext uri="{FF2B5EF4-FFF2-40B4-BE49-F238E27FC236}">
                <a16:creationId xmlns:a16="http://schemas.microsoft.com/office/drawing/2014/main" id="{DA612428-92B8-B194-366B-13F7E0F2AAD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94852" y="11315678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object 169">
            <a:extLst>
              <a:ext uri="{FF2B5EF4-FFF2-40B4-BE49-F238E27FC236}">
                <a16:creationId xmlns:a16="http://schemas.microsoft.com/office/drawing/2014/main" id="{BAB28D02-7DF2-1F01-040D-32E3F8BB8E7A}"/>
              </a:ext>
            </a:extLst>
          </p:cNvPr>
          <p:cNvSpPr txBox="1"/>
          <p:nvPr/>
        </p:nvSpPr>
        <p:spPr>
          <a:xfrm>
            <a:off x="2016192" y="11525250"/>
            <a:ext cx="1753104" cy="963084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Recur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Apel. en Sede de Empre. de los Reg.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Serv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Postales</a:t>
            </a:r>
          </a:p>
          <a:p>
            <a:pPr algn="ctr"/>
            <a:r>
              <a:rPr lang="es-CO" sz="750" b="1" spc="5" dirty="0">
                <a:solidFill>
                  <a:srgbClr val="C00000"/>
                </a:solidFill>
                <a:latin typeface="Verdana"/>
                <a:cs typeface="Verdana"/>
              </a:rPr>
              <a:t>Kelly Johanna </a:t>
            </a:r>
            <a:r>
              <a:rPr lang="es-CO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Rinckoar</a:t>
            </a:r>
            <a:r>
              <a:rPr lang="es-CO" sz="750" b="1" spc="5" dirty="0">
                <a:solidFill>
                  <a:srgbClr val="C00000"/>
                </a:solidFill>
                <a:latin typeface="Verdana"/>
                <a:cs typeface="Verdana"/>
              </a:rPr>
              <a:t> Quintero </a:t>
            </a:r>
            <a:endParaRPr lang="es-419" sz="750" b="1" spc="5" dirty="0">
              <a:solidFill>
                <a:srgbClr val="C00000"/>
              </a:solidFill>
              <a:latin typeface="Verdana"/>
              <a:cs typeface="Verdana"/>
            </a:endParaRPr>
          </a:p>
          <a:p>
            <a:pPr algn="ctr"/>
            <a:r>
              <a:rPr lang="es-419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4"/>
              </a:rPr>
              <a:t>krinckoar@sic.gov.co</a:t>
            </a:r>
            <a:endParaRPr lang="es-419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ES" sz="750" spc="25" dirty="0">
              <a:solidFill>
                <a:srgbClr val="395699"/>
              </a:solidFill>
              <a:latin typeface="Verdana"/>
            </a:endParaRPr>
          </a:p>
        </p:txBody>
      </p:sp>
      <p:sp>
        <p:nvSpPr>
          <p:cNvPr id="402" name="object 139"/>
          <p:cNvSpPr txBox="1"/>
          <p:nvPr/>
        </p:nvSpPr>
        <p:spPr>
          <a:xfrm>
            <a:off x="11957050" y="9010650"/>
            <a:ext cx="1674923" cy="4885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18110" marR="110489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de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Habeas Data</a:t>
            </a:r>
            <a:endParaRPr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Carlos Enrique Salazar Muñoz</a:t>
            </a:r>
          </a:p>
          <a:p>
            <a:pPr algn="ctr"/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_tradnl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habeasdata@sic.gov.co</a:t>
            </a:r>
            <a:endParaRPr lang="es-ES_tradnl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ES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42" name="Imagen 141" descr="Texto&#10;&#10;Descripción generada automáticamente con confianza media">
            <a:extLst>
              <a:ext uri="{FF2B5EF4-FFF2-40B4-BE49-F238E27FC236}">
                <a16:creationId xmlns:a16="http://schemas.microsoft.com/office/drawing/2014/main" id="{5AAEAB2B-AC00-2208-E7D7-8B179E80BCED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10" y="321273"/>
            <a:ext cx="2559050" cy="1468804"/>
          </a:xfrm>
          <a:prstGeom prst="rect">
            <a:avLst/>
          </a:prstGeom>
        </p:spPr>
      </p:pic>
      <p:grpSp>
        <p:nvGrpSpPr>
          <p:cNvPr id="136" name="object 107">
            <a:extLst>
              <a:ext uri="{FF2B5EF4-FFF2-40B4-BE49-F238E27FC236}">
                <a16:creationId xmlns:a16="http://schemas.microsoft.com/office/drawing/2014/main" id="{74FF822E-2312-D85D-6527-5A0CE7AC4B96}"/>
              </a:ext>
            </a:extLst>
          </p:cNvPr>
          <p:cNvGrpSpPr/>
          <p:nvPr/>
        </p:nvGrpSpPr>
        <p:grpSpPr>
          <a:xfrm>
            <a:off x="196968" y="6445007"/>
            <a:ext cx="1604010" cy="991235"/>
            <a:chOff x="1936465" y="6438870"/>
            <a:chExt cx="1604010" cy="991235"/>
          </a:xfrm>
        </p:grpSpPr>
        <p:pic>
          <p:nvPicPr>
            <p:cNvPr id="140" name="object 108">
              <a:extLst>
                <a:ext uri="{FF2B5EF4-FFF2-40B4-BE49-F238E27FC236}">
                  <a16:creationId xmlns:a16="http://schemas.microsoft.com/office/drawing/2014/main" id="{1904DB90-172E-0D36-039C-005A02F64BA4}"/>
                </a:ext>
              </a:extLst>
            </p:cNvPr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978719" y="6507370"/>
              <a:ext cx="1519198" cy="922503"/>
            </a:xfrm>
            <a:prstGeom prst="rect">
              <a:avLst/>
            </a:prstGeom>
          </p:spPr>
        </p:pic>
        <p:pic>
          <p:nvPicPr>
            <p:cNvPr id="141" name="object 109">
              <a:extLst>
                <a:ext uri="{FF2B5EF4-FFF2-40B4-BE49-F238E27FC236}">
                  <a16:creationId xmlns:a16="http://schemas.microsoft.com/office/drawing/2014/main" id="{1177191F-439D-918B-5246-1D57C8A3819A}"/>
                </a:ext>
              </a:extLst>
            </p:cNvPr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942861" y="6445266"/>
              <a:ext cx="1590921" cy="734993"/>
            </a:xfrm>
            <a:prstGeom prst="rect">
              <a:avLst/>
            </a:prstGeom>
          </p:spPr>
        </p:pic>
        <p:sp>
          <p:nvSpPr>
            <p:cNvPr id="144" name="object 110">
              <a:extLst>
                <a:ext uri="{FF2B5EF4-FFF2-40B4-BE49-F238E27FC236}">
                  <a16:creationId xmlns:a16="http://schemas.microsoft.com/office/drawing/2014/main" id="{A251A120-B9BD-8E0E-8ED5-C50711097514}"/>
                </a:ext>
              </a:extLst>
            </p:cNvPr>
            <p:cNvSpPr/>
            <p:nvPr/>
          </p:nvSpPr>
          <p:spPr>
            <a:xfrm>
              <a:off x="1942864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46" name="CuadroTexto 145">
            <a:extLst>
              <a:ext uri="{FF2B5EF4-FFF2-40B4-BE49-F238E27FC236}">
                <a16:creationId xmlns:a16="http://schemas.microsoft.com/office/drawing/2014/main" id="{5D3F95AF-3C21-71D9-71C3-F9B9E34E05D3}"/>
              </a:ext>
            </a:extLst>
          </p:cNvPr>
          <p:cNvSpPr txBox="1"/>
          <p:nvPr/>
        </p:nvSpPr>
        <p:spPr>
          <a:xfrm>
            <a:off x="208511" y="6449567"/>
            <a:ext cx="1608143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eaLnBrk="1" latinLnBrk="0" hangingPunct="1"/>
            <a:r>
              <a:rPr lang="es-ES"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Grupo de Conceptos y Apoyo Legal</a:t>
            </a:r>
          </a:p>
          <a:p>
            <a:pPr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Rene Alejandro Bustos Mendoza </a:t>
            </a:r>
          </a:p>
          <a:p>
            <a:pPr algn="ctr"/>
            <a:r>
              <a:rPr lang="es-CO" sz="800" b="0" baseline="0" dirty="0">
                <a:solidFill>
                  <a:sysClr val="windowText" lastClr="000000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s-CO" sz="850" b="0" i="1" spc="20" baseline="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rbustos</a:t>
            </a:r>
            <a:r>
              <a:rPr lang="es-CO"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@sic.gov.co</a:t>
            </a:r>
            <a:endParaRPr lang="es-ES" sz="850" i="1" spc="2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88" name="Conector recto 387">
            <a:extLst>
              <a:ext uri="{FF2B5EF4-FFF2-40B4-BE49-F238E27FC236}">
                <a16:creationId xmlns:a16="http://schemas.microsoft.com/office/drawing/2014/main" id="{D08CA90F-51FC-583D-30F7-79B596B25020}"/>
              </a:ext>
            </a:extLst>
          </p:cNvPr>
          <p:cNvCxnSpPr>
            <a:cxnSpLocks/>
          </p:cNvCxnSpPr>
          <p:nvPr/>
        </p:nvCxnSpPr>
        <p:spPr>
          <a:xfrm flipH="1">
            <a:off x="984250" y="6298047"/>
            <a:ext cx="1905000" cy="133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5" name="Conector recto 404">
            <a:extLst>
              <a:ext uri="{FF2B5EF4-FFF2-40B4-BE49-F238E27FC236}">
                <a16:creationId xmlns:a16="http://schemas.microsoft.com/office/drawing/2014/main" id="{F20326A1-835A-1E02-3BBA-77EAACF6D1FC}"/>
              </a:ext>
            </a:extLst>
          </p:cNvPr>
          <p:cNvCxnSpPr/>
          <p:nvPr/>
        </p:nvCxnSpPr>
        <p:spPr>
          <a:xfrm>
            <a:off x="984250" y="6298047"/>
            <a:ext cx="0" cy="14721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B636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3CA8DCF1C97943B563BA9F3A820D2D" ma:contentTypeVersion="20" ma:contentTypeDescription="Crear nuevo documento." ma:contentTypeScope="" ma:versionID="f4e874f0e7ad627ae43d9347dac96102">
  <xsd:schema xmlns:xsd="http://www.w3.org/2001/XMLSchema" xmlns:xs="http://www.w3.org/2001/XMLSchema" xmlns:p="http://schemas.microsoft.com/office/2006/metadata/properties" xmlns:ns3="a8607c66-09cc-4c9b-9f95-844bde53f0da" xmlns:ns4="a7c353e3-3732-4528-8f82-610fc1f2f949" targetNamespace="http://schemas.microsoft.com/office/2006/metadata/properties" ma:root="true" ma:fieldsID="859e8c69873fa631dc055320b4acf2e7" ns3:_="" ns4:_="">
    <xsd:import namespace="a8607c66-09cc-4c9b-9f95-844bde53f0da"/>
    <xsd:import namespace="a7c353e3-3732-4528-8f82-610fc1f2f949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07c66-09cc-4c9b-9f95-844bde53f0da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27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353e3-3732-4528-8f82-610fc1f2f949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a8607c66-09cc-4c9b-9f95-844bde53f0da" xsi:nil="true"/>
    <MigrationWizIdDocumentLibraryPermissions xmlns="a8607c66-09cc-4c9b-9f95-844bde53f0da" xsi:nil="true"/>
    <MigrationWizIdSecurityGroups xmlns="a8607c66-09cc-4c9b-9f95-844bde53f0da" xsi:nil="true"/>
    <MigrationWizIdPermissions xmlns="a8607c66-09cc-4c9b-9f95-844bde53f0da" xsi:nil="true"/>
    <MigrationWizIdPermissionLevels xmlns="a8607c66-09cc-4c9b-9f95-844bde53f0da" xsi:nil="true"/>
    <_activity xmlns="a8607c66-09cc-4c9b-9f95-844bde53f0d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9A560B-F4C4-436A-A651-542CA84E42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607c66-09cc-4c9b-9f95-844bde53f0da"/>
    <ds:schemaRef ds:uri="a7c353e3-3732-4528-8f82-610fc1f2f9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10F710-E734-4D0F-A598-B9D4D27D4D90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7c353e3-3732-4528-8f82-610fc1f2f949"/>
    <ds:schemaRef ds:uri="a8607c66-09cc-4c9b-9f95-844bde53f0da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DDDE272-4513-4778-89A1-6F139E469A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2260</TotalTime>
  <Words>1414</Words>
  <Application>Microsoft Office PowerPoint</Application>
  <PresentationFormat>Personalizado</PresentationFormat>
  <Paragraphs>242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 Narrow</vt:lpstr>
      <vt:lpstr>Calibri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organigrama-sic-print-curvas</dc:title>
  <dc:creator>Maria Jose Ortega Fernandez</dc:creator>
  <cp:lastModifiedBy>Johanna Katherine Lopez Rodriguez</cp:lastModifiedBy>
  <cp:revision>174</cp:revision>
  <dcterms:created xsi:type="dcterms:W3CDTF">2023-05-11T17:20:11Z</dcterms:created>
  <dcterms:modified xsi:type="dcterms:W3CDTF">2025-06-17T20:56:02Z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2023-05-10T00:00:00Z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2023-05-11T00:00:00Z</vt:filetime>
  </property>
  <property fmtid="{D5CDD505-2E9C-101B-9397-08002B2CF9AE}" pid="5" name="ContentTypeId">
    <vt:lpwstr>0x010100FD3CA8DCF1C97943B563BA9F3A820D2D</vt:lpwstr>
  </property>
</Properties>
</file>